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Kumbh Sans"/>
      <p:regular r:id="rId42"/>
      <p:bold r:id="rId43"/>
    </p:embeddedFont>
    <p:embeddedFont>
      <p:font typeface="DM Sans Light"/>
      <p:regular r:id="rId44"/>
      <p:bold r:id="rId45"/>
      <p:italic r:id="rId46"/>
      <p:boldItalic r:id="rId47"/>
    </p:embeddedFont>
    <p:embeddedFont>
      <p:font typeface="DM Sans"/>
      <p:regular r:id="rId48"/>
      <p:bold r:id="rId49"/>
      <p:italic r:id="rId50"/>
      <p:boldItalic r:id="rId51"/>
    </p:embeddedFont>
    <p:embeddedFont>
      <p:font typeface="DM Serif Display"/>
      <p:regular r:id="rId52"/>
      <p: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45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45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KumbhSans-regular.fntdata"/><Relationship Id="rId41" Type="http://schemas.openxmlformats.org/officeDocument/2006/relationships/slide" Target="slides/slide36.xml"/><Relationship Id="rId44" Type="http://schemas.openxmlformats.org/officeDocument/2006/relationships/font" Target="fonts/DMSansLight-regular.fntdata"/><Relationship Id="rId43" Type="http://schemas.openxmlformats.org/officeDocument/2006/relationships/font" Target="fonts/KumbhSans-bold.fntdata"/><Relationship Id="rId46" Type="http://schemas.openxmlformats.org/officeDocument/2006/relationships/font" Target="fonts/DMSansLight-italic.fntdata"/><Relationship Id="rId45" Type="http://schemas.openxmlformats.org/officeDocument/2006/relationships/font" Target="fonts/DMSans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DMSans-regular.fntdata"/><Relationship Id="rId47" Type="http://schemas.openxmlformats.org/officeDocument/2006/relationships/font" Target="fonts/DMSansLight-boldItalic.fntdata"/><Relationship Id="rId49" Type="http://schemas.openxmlformats.org/officeDocument/2006/relationships/font" Target="fonts/DM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DMSans-boldItalic.fntdata"/><Relationship Id="rId50" Type="http://schemas.openxmlformats.org/officeDocument/2006/relationships/font" Target="fonts/DMSans-italic.fntdata"/><Relationship Id="rId53" Type="http://schemas.openxmlformats.org/officeDocument/2006/relationships/font" Target="fonts/DMSerifDisplay-italic.fntdata"/><Relationship Id="rId52" Type="http://schemas.openxmlformats.org/officeDocument/2006/relationships/font" Target="fonts/DMSerifDisplay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da293ff72_3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4da293ff72_3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4da293ff72_3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4da293ff72_3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da293ff72_3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4da293ff72_3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4da293ff72_3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4da293ff72_3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4da293ff72_3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4da293ff72_3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4da293ff72_3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4da293ff72_3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4da293ff72_3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4da293ff72_3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4dbaf2d25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4dbaf2d25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4dbaf2d253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4dbaf2d253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54517ec97_0_17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54517ec97_0_17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de7bf0a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4de7bf0a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4dbaf2d253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4dbaf2d253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4dbaf2d253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4dbaf2d253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4dbaf2d253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4dbaf2d253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4dbaf2d253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4dbaf2d253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4dbaf2d253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4dbaf2d253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4dbaf2d253_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4dbaf2d253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4dbaf2d253_1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4dbaf2d253_1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4dbaf2d253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4dbaf2d253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4dbaf2d253_1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4dbaf2d253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4dbaf2d253_1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4dbaf2d253_1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54517ec97_0_17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54517ec97_0_17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4dbaf2d253_1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4dbaf2d253_1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4dbaf2d253_1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4dbaf2d253_1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4dbaf2d253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4dbaf2d253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4dbaf2d253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4dbaf2d253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4dbaf2d253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4dbaf2d253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4dbaf2d253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4dbaf2d253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154517ec97_0_17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154517ec97_0_17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4dbaf2d25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4dbaf2d25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da293ff7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4da293ff7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3c1d812a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3c1d812a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4c8685671c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4c8685671c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da293ff72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4da293ff72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da293ff72_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4da293ff72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5550" y="941475"/>
            <a:ext cx="4716000" cy="24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176200" y="4061101"/>
            <a:ext cx="24939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713846" y="2196375"/>
            <a:ext cx="44385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subTitle"/>
          </p:nvPr>
        </p:nvSpPr>
        <p:spPr>
          <a:xfrm>
            <a:off x="713850" y="3977750"/>
            <a:ext cx="2978700" cy="6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715700" y="538250"/>
            <a:ext cx="7713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2" type="title"/>
          </p:nvPr>
        </p:nvSpPr>
        <p:spPr>
          <a:xfrm>
            <a:off x="1901700" y="1386176"/>
            <a:ext cx="2391300" cy="36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i="1" sz="21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" type="subTitle"/>
          </p:nvPr>
        </p:nvSpPr>
        <p:spPr>
          <a:xfrm>
            <a:off x="1901707" y="1750767"/>
            <a:ext cx="23913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hasCustomPrompt="1" idx="3" type="title"/>
          </p:nvPr>
        </p:nvSpPr>
        <p:spPr>
          <a:xfrm>
            <a:off x="994767" y="1386176"/>
            <a:ext cx="875400" cy="81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235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r>
              <a:t>xx%</a:t>
            </a:r>
          </a:p>
        </p:txBody>
      </p:sp>
      <p:sp>
        <p:nvSpPr>
          <p:cNvPr id="45" name="Google Shape;45;p13"/>
          <p:cNvSpPr txBox="1"/>
          <p:nvPr>
            <p:ph idx="4" type="title"/>
          </p:nvPr>
        </p:nvSpPr>
        <p:spPr>
          <a:xfrm>
            <a:off x="1901700" y="2574675"/>
            <a:ext cx="2391300" cy="36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i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5" type="subTitle"/>
          </p:nvPr>
        </p:nvSpPr>
        <p:spPr>
          <a:xfrm>
            <a:off x="1901707" y="2935692"/>
            <a:ext cx="23913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hasCustomPrompt="1" idx="6" type="title"/>
          </p:nvPr>
        </p:nvSpPr>
        <p:spPr>
          <a:xfrm>
            <a:off x="994767" y="2574675"/>
            <a:ext cx="875400" cy="81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235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idx="7" type="title"/>
          </p:nvPr>
        </p:nvSpPr>
        <p:spPr>
          <a:xfrm>
            <a:off x="1901700" y="3757729"/>
            <a:ext cx="2391300" cy="36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i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8" type="subTitle"/>
          </p:nvPr>
        </p:nvSpPr>
        <p:spPr>
          <a:xfrm>
            <a:off x="1901707" y="4120642"/>
            <a:ext cx="23913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hasCustomPrompt="1" idx="9" type="title"/>
          </p:nvPr>
        </p:nvSpPr>
        <p:spPr>
          <a:xfrm>
            <a:off x="994767" y="3757729"/>
            <a:ext cx="875400" cy="81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235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idx="13" type="title"/>
          </p:nvPr>
        </p:nvSpPr>
        <p:spPr>
          <a:xfrm>
            <a:off x="5757925" y="1386176"/>
            <a:ext cx="2391300" cy="36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i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4" type="subTitle"/>
          </p:nvPr>
        </p:nvSpPr>
        <p:spPr>
          <a:xfrm>
            <a:off x="5757931" y="1750767"/>
            <a:ext cx="23913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15" type="title"/>
          </p:nvPr>
        </p:nvSpPr>
        <p:spPr>
          <a:xfrm>
            <a:off x="4850992" y="1386176"/>
            <a:ext cx="875400" cy="81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235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16" type="title"/>
          </p:nvPr>
        </p:nvSpPr>
        <p:spPr>
          <a:xfrm>
            <a:off x="5757925" y="2574675"/>
            <a:ext cx="2391300" cy="36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i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7" type="subTitle"/>
          </p:nvPr>
        </p:nvSpPr>
        <p:spPr>
          <a:xfrm>
            <a:off x="5757931" y="2935692"/>
            <a:ext cx="23913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hasCustomPrompt="1" idx="18" type="title"/>
          </p:nvPr>
        </p:nvSpPr>
        <p:spPr>
          <a:xfrm>
            <a:off x="4850992" y="2574675"/>
            <a:ext cx="875400" cy="81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235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idx="19" type="title"/>
          </p:nvPr>
        </p:nvSpPr>
        <p:spPr>
          <a:xfrm>
            <a:off x="5757925" y="3757729"/>
            <a:ext cx="2391300" cy="36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i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20" type="subTitle"/>
          </p:nvPr>
        </p:nvSpPr>
        <p:spPr>
          <a:xfrm>
            <a:off x="5757931" y="4120641"/>
            <a:ext cx="23913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hasCustomPrompt="1" idx="21" type="title"/>
          </p:nvPr>
        </p:nvSpPr>
        <p:spPr>
          <a:xfrm>
            <a:off x="4850992" y="3757729"/>
            <a:ext cx="875400" cy="81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235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 flipH="1">
            <a:off x="4883050" y="2553349"/>
            <a:ext cx="2980800" cy="3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i="1"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 flipH="1">
            <a:off x="4883050" y="2986650"/>
            <a:ext cx="31881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2" type="title"/>
          </p:nvPr>
        </p:nvSpPr>
        <p:spPr>
          <a:xfrm flipH="1">
            <a:off x="1280150" y="1455175"/>
            <a:ext cx="2980800" cy="3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i="1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3" type="subTitle"/>
          </p:nvPr>
        </p:nvSpPr>
        <p:spPr>
          <a:xfrm flipH="1">
            <a:off x="1072850" y="1888450"/>
            <a:ext cx="31881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4" type="title"/>
          </p:nvPr>
        </p:nvSpPr>
        <p:spPr>
          <a:xfrm flipH="1">
            <a:off x="1280150" y="3651524"/>
            <a:ext cx="2980800" cy="3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i="1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5" type="subTitle"/>
          </p:nvPr>
        </p:nvSpPr>
        <p:spPr>
          <a:xfrm flipH="1">
            <a:off x="1072850" y="4084823"/>
            <a:ext cx="31881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6" type="title"/>
          </p:nvPr>
        </p:nvSpPr>
        <p:spPr>
          <a:xfrm>
            <a:off x="715700" y="538250"/>
            <a:ext cx="7713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1"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 flipH="1">
            <a:off x="3386100" y="3023925"/>
            <a:ext cx="2371800" cy="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1" sz="21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 flipH="1">
            <a:off x="3386100" y="3336725"/>
            <a:ext cx="23718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2" type="title"/>
          </p:nvPr>
        </p:nvSpPr>
        <p:spPr>
          <a:xfrm flipH="1">
            <a:off x="738900" y="3023951"/>
            <a:ext cx="2371800" cy="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1"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3" type="subTitle"/>
          </p:nvPr>
        </p:nvSpPr>
        <p:spPr>
          <a:xfrm flipH="1">
            <a:off x="738900" y="3336755"/>
            <a:ext cx="23718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4" type="title"/>
          </p:nvPr>
        </p:nvSpPr>
        <p:spPr>
          <a:xfrm flipH="1">
            <a:off x="6033300" y="3023925"/>
            <a:ext cx="2371800" cy="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1"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5" type="subTitle"/>
          </p:nvPr>
        </p:nvSpPr>
        <p:spPr>
          <a:xfrm flipH="1">
            <a:off x="6033300" y="3336742"/>
            <a:ext cx="23718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6" type="title"/>
          </p:nvPr>
        </p:nvSpPr>
        <p:spPr>
          <a:xfrm>
            <a:off x="715700" y="538250"/>
            <a:ext cx="7713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1_1"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5197800" y="2691562"/>
            <a:ext cx="2525100" cy="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1" sz="21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5197800" y="2928175"/>
            <a:ext cx="25251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2" type="title"/>
          </p:nvPr>
        </p:nvSpPr>
        <p:spPr>
          <a:xfrm>
            <a:off x="5197800" y="1584125"/>
            <a:ext cx="2525100" cy="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1"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3" type="subTitle"/>
          </p:nvPr>
        </p:nvSpPr>
        <p:spPr>
          <a:xfrm>
            <a:off x="5197800" y="1820725"/>
            <a:ext cx="25251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4" type="title"/>
          </p:nvPr>
        </p:nvSpPr>
        <p:spPr>
          <a:xfrm>
            <a:off x="5197800" y="3799000"/>
            <a:ext cx="2525100" cy="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1"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5" type="subTitle"/>
          </p:nvPr>
        </p:nvSpPr>
        <p:spPr>
          <a:xfrm>
            <a:off x="5197800" y="4035625"/>
            <a:ext cx="25251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6" type="title"/>
          </p:nvPr>
        </p:nvSpPr>
        <p:spPr>
          <a:xfrm flipH="1">
            <a:off x="715707" y="538250"/>
            <a:ext cx="7713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_1_1_1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 flipH="1">
            <a:off x="3386100" y="3179007"/>
            <a:ext cx="2371800" cy="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i="1"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" type="subTitle"/>
          </p:nvPr>
        </p:nvSpPr>
        <p:spPr>
          <a:xfrm flipH="1">
            <a:off x="3386100" y="3593825"/>
            <a:ext cx="23718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2" type="title"/>
          </p:nvPr>
        </p:nvSpPr>
        <p:spPr>
          <a:xfrm flipH="1">
            <a:off x="738900" y="3712434"/>
            <a:ext cx="2371800" cy="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i="1"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3" type="subTitle"/>
          </p:nvPr>
        </p:nvSpPr>
        <p:spPr>
          <a:xfrm flipH="1">
            <a:off x="738900" y="4127125"/>
            <a:ext cx="23718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4" type="title"/>
          </p:nvPr>
        </p:nvSpPr>
        <p:spPr>
          <a:xfrm flipH="1">
            <a:off x="6033300" y="2645607"/>
            <a:ext cx="2371800" cy="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i="1"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5" type="subTitle"/>
          </p:nvPr>
        </p:nvSpPr>
        <p:spPr>
          <a:xfrm flipH="1">
            <a:off x="6033300" y="3060450"/>
            <a:ext cx="23718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6" type="title"/>
          </p:nvPr>
        </p:nvSpPr>
        <p:spPr>
          <a:xfrm>
            <a:off x="715700" y="538250"/>
            <a:ext cx="7713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1_1_1_1_1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1387325" y="3732000"/>
            <a:ext cx="23718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i="1"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1387325" y="4117901"/>
            <a:ext cx="32862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2" type="title"/>
          </p:nvPr>
        </p:nvSpPr>
        <p:spPr>
          <a:xfrm flipH="1">
            <a:off x="1387325" y="2580325"/>
            <a:ext cx="23718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i="1"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3" type="subTitle"/>
          </p:nvPr>
        </p:nvSpPr>
        <p:spPr>
          <a:xfrm flipH="1">
            <a:off x="1387325" y="2962763"/>
            <a:ext cx="32862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4" type="title"/>
          </p:nvPr>
        </p:nvSpPr>
        <p:spPr>
          <a:xfrm>
            <a:off x="1387325" y="1428650"/>
            <a:ext cx="23718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i="1"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5" type="subTitle"/>
          </p:nvPr>
        </p:nvSpPr>
        <p:spPr>
          <a:xfrm>
            <a:off x="1387325" y="1807625"/>
            <a:ext cx="32862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6" type="title"/>
          </p:nvPr>
        </p:nvSpPr>
        <p:spPr>
          <a:xfrm>
            <a:off x="715700" y="538250"/>
            <a:ext cx="7713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5">
  <p:cSld name="CUSTOM_1_1_1_1_1_1"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 flipH="1">
            <a:off x="3527582" y="3725318"/>
            <a:ext cx="2099100" cy="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1" sz="21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1" type="subTitle"/>
          </p:nvPr>
        </p:nvSpPr>
        <p:spPr>
          <a:xfrm flipH="1">
            <a:off x="3527577" y="4093152"/>
            <a:ext cx="20991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2" type="title"/>
          </p:nvPr>
        </p:nvSpPr>
        <p:spPr>
          <a:xfrm flipH="1">
            <a:off x="988709" y="3725318"/>
            <a:ext cx="2099100" cy="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1"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3" type="subTitle"/>
          </p:nvPr>
        </p:nvSpPr>
        <p:spPr>
          <a:xfrm flipH="1">
            <a:off x="988700" y="4093151"/>
            <a:ext cx="20991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4" type="title"/>
          </p:nvPr>
        </p:nvSpPr>
        <p:spPr>
          <a:xfrm flipH="1">
            <a:off x="6064177" y="3725318"/>
            <a:ext cx="2099100" cy="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1"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5" type="subTitle"/>
          </p:nvPr>
        </p:nvSpPr>
        <p:spPr>
          <a:xfrm flipH="1">
            <a:off x="6064175" y="4093158"/>
            <a:ext cx="20991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6" type="title"/>
          </p:nvPr>
        </p:nvSpPr>
        <p:spPr>
          <a:xfrm>
            <a:off x="715700" y="538250"/>
            <a:ext cx="7713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_2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715550" y="3794875"/>
            <a:ext cx="44505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i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1" type="subTitle"/>
          </p:nvPr>
        </p:nvSpPr>
        <p:spPr>
          <a:xfrm>
            <a:off x="715550" y="2172800"/>
            <a:ext cx="44505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15550" y="2970425"/>
            <a:ext cx="4049400" cy="9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i="1"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715550" y="1176765"/>
            <a:ext cx="20802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7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715550" y="3942976"/>
            <a:ext cx="4049400" cy="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715550" y="952651"/>
            <a:ext cx="51162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" type="subTitle"/>
          </p:nvPr>
        </p:nvSpPr>
        <p:spPr>
          <a:xfrm>
            <a:off x="715550" y="1734299"/>
            <a:ext cx="77130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720850" y="2657303"/>
            <a:ext cx="4307700" cy="10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1" type="subTitle"/>
          </p:nvPr>
        </p:nvSpPr>
        <p:spPr>
          <a:xfrm>
            <a:off x="720850" y="3838300"/>
            <a:ext cx="3862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 flipH="1">
            <a:off x="5222601" y="2017825"/>
            <a:ext cx="3214800" cy="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2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9" name="Google Shape;119;p23"/>
          <p:cNvSpPr txBox="1"/>
          <p:nvPr>
            <p:ph idx="1" type="subTitle"/>
          </p:nvPr>
        </p:nvSpPr>
        <p:spPr>
          <a:xfrm flipH="1">
            <a:off x="5222607" y="2883000"/>
            <a:ext cx="32148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 flipH="1">
            <a:off x="707100" y="2017825"/>
            <a:ext cx="3112800" cy="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5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24"/>
          <p:cNvSpPr txBox="1"/>
          <p:nvPr>
            <p:ph idx="1" type="subTitle"/>
          </p:nvPr>
        </p:nvSpPr>
        <p:spPr>
          <a:xfrm flipH="1">
            <a:off x="706903" y="2883000"/>
            <a:ext cx="3112800" cy="12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title"/>
          </p:nvPr>
        </p:nvSpPr>
        <p:spPr>
          <a:xfrm>
            <a:off x="4146575" y="2551225"/>
            <a:ext cx="3412200" cy="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5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25"/>
          <p:cNvSpPr txBox="1"/>
          <p:nvPr>
            <p:ph idx="1" type="subTitle"/>
          </p:nvPr>
        </p:nvSpPr>
        <p:spPr>
          <a:xfrm>
            <a:off x="4146575" y="3416400"/>
            <a:ext cx="4281900" cy="11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_2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type="title"/>
          </p:nvPr>
        </p:nvSpPr>
        <p:spPr>
          <a:xfrm>
            <a:off x="715700" y="538250"/>
            <a:ext cx="7713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_1"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/>
          <p:nvPr>
            <p:ph type="title"/>
          </p:nvPr>
        </p:nvSpPr>
        <p:spPr>
          <a:xfrm>
            <a:off x="715700" y="538250"/>
            <a:ext cx="7713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7"/>
          <p:cNvSpPr txBox="1"/>
          <p:nvPr>
            <p:ph hasCustomPrompt="1" idx="2" type="title"/>
          </p:nvPr>
        </p:nvSpPr>
        <p:spPr>
          <a:xfrm>
            <a:off x="4700275" y="1501000"/>
            <a:ext cx="16383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131" name="Google Shape;131;p27"/>
          <p:cNvSpPr txBox="1"/>
          <p:nvPr>
            <p:ph idx="1" type="subTitle"/>
          </p:nvPr>
        </p:nvSpPr>
        <p:spPr>
          <a:xfrm>
            <a:off x="6405675" y="1683535"/>
            <a:ext cx="20034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7"/>
          <p:cNvSpPr txBox="1"/>
          <p:nvPr>
            <p:ph hasCustomPrompt="1" idx="3" type="title"/>
          </p:nvPr>
        </p:nvSpPr>
        <p:spPr>
          <a:xfrm>
            <a:off x="4700275" y="2458250"/>
            <a:ext cx="16383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133" name="Google Shape;133;p27"/>
          <p:cNvSpPr txBox="1"/>
          <p:nvPr>
            <p:ph idx="4" type="subTitle"/>
          </p:nvPr>
        </p:nvSpPr>
        <p:spPr>
          <a:xfrm>
            <a:off x="6405675" y="2655280"/>
            <a:ext cx="20034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hasCustomPrompt="1" idx="5" type="title"/>
          </p:nvPr>
        </p:nvSpPr>
        <p:spPr>
          <a:xfrm>
            <a:off x="4700275" y="3415500"/>
            <a:ext cx="16383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135" name="Google Shape;135;p27"/>
          <p:cNvSpPr txBox="1"/>
          <p:nvPr>
            <p:ph idx="6" type="subTitle"/>
          </p:nvPr>
        </p:nvSpPr>
        <p:spPr>
          <a:xfrm>
            <a:off x="6405675" y="3627025"/>
            <a:ext cx="20034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7"/>
          <p:cNvSpPr txBox="1"/>
          <p:nvPr>
            <p:ph idx="7" type="title"/>
          </p:nvPr>
        </p:nvSpPr>
        <p:spPr>
          <a:xfrm>
            <a:off x="6405675" y="1320675"/>
            <a:ext cx="2003400" cy="3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i="1" sz="2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8" type="title"/>
          </p:nvPr>
        </p:nvSpPr>
        <p:spPr>
          <a:xfrm>
            <a:off x="6405675" y="2292414"/>
            <a:ext cx="2003400" cy="3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i="1"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9" type="title"/>
          </p:nvPr>
        </p:nvSpPr>
        <p:spPr>
          <a:xfrm>
            <a:off x="6405675" y="3264152"/>
            <a:ext cx="2003400" cy="3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i="1"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3_1_2"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type="title"/>
          </p:nvPr>
        </p:nvSpPr>
        <p:spPr>
          <a:xfrm>
            <a:off x="715700" y="538250"/>
            <a:ext cx="7713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1" name="Google Shape;141;p28"/>
          <p:cNvSpPr txBox="1"/>
          <p:nvPr>
            <p:ph hasCustomPrompt="1" idx="2" type="title"/>
          </p:nvPr>
        </p:nvSpPr>
        <p:spPr>
          <a:xfrm>
            <a:off x="1193000" y="1971723"/>
            <a:ext cx="15573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28"/>
          <p:cNvSpPr txBox="1"/>
          <p:nvPr>
            <p:ph idx="1" type="subTitle"/>
          </p:nvPr>
        </p:nvSpPr>
        <p:spPr>
          <a:xfrm>
            <a:off x="905008" y="3834275"/>
            <a:ext cx="21333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8"/>
          <p:cNvSpPr txBox="1"/>
          <p:nvPr>
            <p:ph hasCustomPrompt="1" idx="3" type="title"/>
          </p:nvPr>
        </p:nvSpPr>
        <p:spPr>
          <a:xfrm>
            <a:off x="3793342" y="1971723"/>
            <a:ext cx="15573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28"/>
          <p:cNvSpPr txBox="1"/>
          <p:nvPr>
            <p:ph idx="4" type="subTitle"/>
          </p:nvPr>
        </p:nvSpPr>
        <p:spPr>
          <a:xfrm>
            <a:off x="3517892" y="3834275"/>
            <a:ext cx="21333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hasCustomPrompt="1" idx="5" type="title"/>
          </p:nvPr>
        </p:nvSpPr>
        <p:spPr>
          <a:xfrm>
            <a:off x="6393700" y="1971723"/>
            <a:ext cx="15573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28"/>
          <p:cNvSpPr txBox="1"/>
          <p:nvPr>
            <p:ph idx="6" type="subTitle"/>
          </p:nvPr>
        </p:nvSpPr>
        <p:spPr>
          <a:xfrm>
            <a:off x="6105692" y="3834275"/>
            <a:ext cx="21333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7" type="title"/>
          </p:nvPr>
        </p:nvSpPr>
        <p:spPr>
          <a:xfrm>
            <a:off x="905008" y="3451472"/>
            <a:ext cx="21333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 sz="21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8" type="title"/>
          </p:nvPr>
        </p:nvSpPr>
        <p:spPr>
          <a:xfrm>
            <a:off x="3517892" y="3451472"/>
            <a:ext cx="21333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9" name="Google Shape;149;p28"/>
          <p:cNvSpPr txBox="1"/>
          <p:nvPr>
            <p:ph idx="9" type="title"/>
          </p:nvPr>
        </p:nvSpPr>
        <p:spPr>
          <a:xfrm>
            <a:off x="6105692" y="3451472"/>
            <a:ext cx="21333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i="1"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_1"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715550" y="731262"/>
            <a:ext cx="32379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6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1" type="subTitle"/>
          </p:nvPr>
        </p:nvSpPr>
        <p:spPr>
          <a:xfrm>
            <a:off x="715550" y="1910380"/>
            <a:ext cx="3237900" cy="10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29"/>
          <p:cNvSpPr txBox="1"/>
          <p:nvPr/>
        </p:nvSpPr>
        <p:spPr>
          <a:xfrm>
            <a:off x="720000" y="3745030"/>
            <a:ext cx="33702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CREDITS: </a:t>
            </a:r>
            <a:r>
              <a:rPr lang="en"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and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4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15700" y="538250"/>
            <a:ext cx="7713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5550" y="1252150"/>
            <a:ext cx="7713000" cy="3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AutoNum type="arabicPeriod"/>
              <a:defRPr sz="11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"/>
              <a:buAutoNum type="alphaLcPeriod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"/>
              <a:buAutoNum type="romanLcPeriod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"/>
              <a:buAutoNum type="arabicPeriod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"/>
              <a:buAutoNum type="alphaLcPeriod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"/>
              <a:buAutoNum type="romanLcPeriod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"/>
              <a:buAutoNum type="arabicPeriod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"/>
              <a:buAutoNum type="alphaLcPeriod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"/>
              <a:buAutoNum type="romanLcPeriod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4_1">
    <p:bg>
      <p:bgPr>
        <a:solidFill>
          <a:schemeClr val="dk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15700" y="538250"/>
            <a:ext cx="7713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2" type="title"/>
          </p:nvPr>
        </p:nvSpPr>
        <p:spPr>
          <a:xfrm>
            <a:off x="924773" y="2780625"/>
            <a:ext cx="25716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i="1" sz="2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924775" y="3260675"/>
            <a:ext cx="36471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3" type="title"/>
          </p:nvPr>
        </p:nvSpPr>
        <p:spPr>
          <a:xfrm>
            <a:off x="4795035" y="2780625"/>
            <a:ext cx="25716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i="1" sz="2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4795025" y="3260650"/>
            <a:ext cx="36333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15700" y="538250"/>
            <a:ext cx="7713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body"/>
          </p:nvPr>
        </p:nvSpPr>
        <p:spPr>
          <a:xfrm>
            <a:off x="2503525" y="2123300"/>
            <a:ext cx="4137000" cy="19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715700" y="538250"/>
            <a:ext cx="7713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 flipH="1">
            <a:off x="715625" y="1355425"/>
            <a:ext cx="6646500" cy="24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9800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1436400" y="2783425"/>
            <a:ext cx="62712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1436425" y="3563425"/>
            <a:ext cx="62712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806717" y="1567350"/>
            <a:ext cx="2107500" cy="18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700" y="538250"/>
            <a:ext cx="77130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M Serif Display"/>
              <a:buNone/>
              <a:defRPr sz="28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M Serif Display"/>
              <a:buNone/>
              <a:defRPr sz="28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M Serif Display"/>
              <a:buNone/>
              <a:defRPr sz="28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M Serif Display"/>
              <a:buNone/>
              <a:defRPr sz="28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M Serif Display"/>
              <a:buNone/>
              <a:defRPr sz="28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M Serif Display"/>
              <a:buNone/>
              <a:defRPr sz="28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M Serif Display"/>
              <a:buNone/>
              <a:defRPr sz="28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M Serif Display"/>
              <a:buNone/>
              <a:defRPr sz="28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M Serif Display"/>
              <a:buNone/>
              <a:defRPr sz="28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550" y="1152475"/>
            <a:ext cx="7713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Char char="●"/>
              <a:defRPr sz="1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qMxOOc8u0SMVzV5bIs5HCatdeoghfX8j/view" TargetMode="External"/><Relationship Id="rId4" Type="http://schemas.openxmlformats.org/officeDocument/2006/relationships/image" Target="../media/image3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5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Relationship Id="rId4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Relationship Id="rId4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png"/><Relationship Id="rId4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png"/><Relationship Id="rId4" Type="http://schemas.openxmlformats.org/officeDocument/2006/relationships/image" Target="../media/image5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drive.google.com/file/d/1t9Nx_bqk_LdmEnS-f7rSd57E6zYR5hsp/view" TargetMode="External"/><Relationship Id="rId4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jpg"/><Relationship Id="rId4" Type="http://schemas.openxmlformats.org/officeDocument/2006/relationships/image" Target="../media/image5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2"/>
          <p:cNvPicPr preferRelativeResize="0"/>
          <p:nvPr/>
        </p:nvPicPr>
        <p:blipFill rotWithShape="1">
          <a:blip r:embed="rId3">
            <a:alphaModFix/>
          </a:blip>
          <a:srcRect b="0" l="7403" r="8745" t="0"/>
          <a:stretch/>
        </p:blipFill>
        <p:spPr>
          <a:xfrm flipH="1">
            <a:off x="4490798" y="538250"/>
            <a:ext cx="3664527" cy="40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2"/>
          <p:cNvSpPr txBox="1"/>
          <p:nvPr>
            <p:ph type="ctrTitle"/>
          </p:nvPr>
        </p:nvSpPr>
        <p:spPr>
          <a:xfrm>
            <a:off x="715550" y="1068800"/>
            <a:ext cx="4716000" cy="24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"/>
              </a:spcAft>
              <a:buNone/>
            </a:pPr>
            <a:r>
              <a:rPr lang="en" sz="6750"/>
              <a:t>Lung Cancer</a:t>
            </a:r>
            <a:endParaRPr/>
          </a:p>
        </p:txBody>
      </p:sp>
      <p:sp>
        <p:nvSpPr>
          <p:cNvPr id="162" name="Google Shape;162;p32"/>
          <p:cNvSpPr txBox="1"/>
          <p:nvPr>
            <p:ph idx="1" type="subTitle"/>
          </p:nvPr>
        </p:nvSpPr>
        <p:spPr>
          <a:xfrm>
            <a:off x="2023800" y="4213501"/>
            <a:ext cx="24939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</a:rPr>
              <a:t>U3241507 Myeisha Jing Lin Foo</a:t>
            </a:r>
            <a:endParaRPr sz="1200"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3" name="Google Shape;163;p32"/>
          <p:cNvSpPr txBox="1"/>
          <p:nvPr/>
        </p:nvSpPr>
        <p:spPr>
          <a:xfrm rot="5400000">
            <a:off x="8326707" y="248430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2023</a:t>
            </a:r>
            <a:endParaRPr sz="12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164" name="Google Shape;164;p32"/>
          <p:cNvCxnSpPr/>
          <p:nvPr/>
        </p:nvCxnSpPr>
        <p:spPr>
          <a:xfrm>
            <a:off x="1193300" y="4392000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32"/>
          <p:cNvSpPr txBox="1"/>
          <p:nvPr/>
        </p:nvSpPr>
        <p:spPr>
          <a:xfrm>
            <a:off x="715550" y="497102"/>
            <a:ext cx="23592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DM Sans"/>
                <a:ea typeface="DM Sans"/>
                <a:cs typeface="DM Sans"/>
                <a:sym typeface="DM Sans"/>
              </a:rPr>
              <a:t>ST1(4483) Capstone Project</a:t>
            </a:r>
            <a:endParaRPr sz="1200">
              <a:solidFill>
                <a:srgbClr val="F2F2F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idx="6" type="title"/>
          </p:nvPr>
        </p:nvSpPr>
        <p:spPr>
          <a:xfrm>
            <a:off x="715700" y="538250"/>
            <a:ext cx="7713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Duplicate &amp; Checking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7" name="Google Shape;277;p41"/>
          <p:cNvSpPr txBox="1"/>
          <p:nvPr>
            <p:ph type="title"/>
          </p:nvPr>
        </p:nvSpPr>
        <p:spPr>
          <a:xfrm>
            <a:off x="779875" y="3283775"/>
            <a:ext cx="23718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Duplicate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8" name="Google Shape;278;p41"/>
          <p:cNvSpPr txBox="1"/>
          <p:nvPr>
            <p:ph idx="1" type="subTitle"/>
          </p:nvPr>
        </p:nvSpPr>
        <p:spPr>
          <a:xfrm>
            <a:off x="779875" y="3669675"/>
            <a:ext cx="42948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To count and display the number of duplicate rows in the df &amp; to remove duplicate rows from the df and then display the updated shape of the DataFrame, showing the number of rows and columns after removing duplicates. </a:t>
            </a:r>
            <a:endParaRPr sz="1300">
              <a:solidFill>
                <a:schemeClr val="lt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79" name="Google Shape;279;p41"/>
          <p:cNvSpPr txBox="1"/>
          <p:nvPr>
            <p:ph idx="2" type="title"/>
          </p:nvPr>
        </p:nvSpPr>
        <p:spPr>
          <a:xfrm flipH="1">
            <a:off x="5857800" y="3329900"/>
            <a:ext cx="23718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Checking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0" name="Google Shape;280;p41"/>
          <p:cNvSpPr txBox="1"/>
          <p:nvPr>
            <p:ph idx="3" type="subTitle"/>
          </p:nvPr>
        </p:nvSpPr>
        <p:spPr>
          <a:xfrm flipH="1">
            <a:off x="5857800" y="3666213"/>
            <a:ext cx="32862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To examine the df for missing (null) values in each column and calculate the sum of missing values in each column.</a:t>
            </a:r>
            <a:endParaRPr sz="1300">
              <a:solidFill>
                <a:schemeClr val="lt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cxnSp>
        <p:nvCxnSpPr>
          <p:cNvPr id="281" name="Google Shape;281;p41"/>
          <p:cNvCxnSpPr/>
          <p:nvPr/>
        </p:nvCxnSpPr>
        <p:spPr>
          <a:xfrm>
            <a:off x="5974675" y="3193225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41"/>
          <p:cNvCxnSpPr/>
          <p:nvPr/>
        </p:nvCxnSpPr>
        <p:spPr>
          <a:xfrm rot="10800000">
            <a:off x="869750" y="3193216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3" name="Google Shape;2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4675" y="227950"/>
            <a:ext cx="2713300" cy="28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875" y="1395946"/>
            <a:ext cx="1598056" cy="6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875" y="2253650"/>
            <a:ext cx="4567420" cy="754263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1"/>
          <p:cNvSpPr txBox="1"/>
          <p:nvPr/>
        </p:nvSpPr>
        <p:spPr>
          <a:xfrm flipH="1" rot="-5400000">
            <a:off x="170150" y="248430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2023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 txBox="1"/>
          <p:nvPr>
            <p:ph idx="1" type="subTitle"/>
          </p:nvPr>
        </p:nvSpPr>
        <p:spPr>
          <a:xfrm>
            <a:off x="715550" y="1334700"/>
            <a:ext cx="4227600" cy="23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To generate and display summary statistics of the dataset's distribution. </a:t>
            </a:r>
            <a:endParaRPr sz="1400">
              <a:solidFill>
                <a:schemeClr val="lt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The describe() method provides statistics such as count, mean, standard deviation, minimum, and maximum for each numerical column in the df. </a:t>
            </a:r>
            <a:endParaRPr sz="1400">
              <a:solidFill>
                <a:schemeClr val="lt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Transposing the result with .T makes it easier to read when there are many columns.</a:t>
            </a:r>
            <a:endParaRPr sz="1400">
              <a:solidFill>
                <a:schemeClr val="lt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cxnSp>
        <p:nvCxnSpPr>
          <p:cNvPr id="292" name="Google Shape;292;p42"/>
          <p:cNvCxnSpPr/>
          <p:nvPr/>
        </p:nvCxnSpPr>
        <p:spPr>
          <a:xfrm>
            <a:off x="823625" y="1162575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42"/>
          <p:cNvSpPr txBox="1"/>
          <p:nvPr>
            <p:ph type="title"/>
          </p:nvPr>
        </p:nvSpPr>
        <p:spPr>
          <a:xfrm>
            <a:off x="715550" y="411500"/>
            <a:ext cx="81357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Summarized statistics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294" name="Google Shape;2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2326" y="918175"/>
            <a:ext cx="3974650" cy="319285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2"/>
          <p:cNvSpPr txBox="1"/>
          <p:nvPr/>
        </p:nvSpPr>
        <p:spPr>
          <a:xfrm flipH="1" rot="-5400000">
            <a:off x="170150" y="248430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2023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715700" y="538250"/>
            <a:ext cx="8178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1. What is the distribution of lung cancer cases in the dataset?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301" name="Google Shape;301;p43"/>
          <p:cNvSpPr txBox="1"/>
          <p:nvPr>
            <p:ph idx="3" type="title"/>
          </p:nvPr>
        </p:nvSpPr>
        <p:spPr>
          <a:xfrm>
            <a:off x="4718835" y="2704425"/>
            <a:ext cx="25716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Finding</a:t>
            </a:r>
            <a:endParaRPr/>
          </a:p>
        </p:txBody>
      </p:sp>
      <p:sp>
        <p:nvSpPr>
          <p:cNvPr id="302" name="Google Shape;302;p43"/>
          <p:cNvSpPr txBox="1"/>
          <p:nvPr>
            <p:ph idx="4" type="subTitle"/>
          </p:nvPr>
        </p:nvSpPr>
        <p:spPr>
          <a:xfrm>
            <a:off x="4718825" y="3184450"/>
            <a:ext cx="36333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dataset there are more people with lung cancer than without</a:t>
            </a:r>
            <a:endParaRPr/>
          </a:p>
        </p:txBody>
      </p:sp>
      <p:cxnSp>
        <p:nvCxnSpPr>
          <p:cNvPr id="303" name="Google Shape;303;p43"/>
          <p:cNvCxnSpPr/>
          <p:nvPr/>
        </p:nvCxnSpPr>
        <p:spPr>
          <a:xfrm>
            <a:off x="4851084" y="2590875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350" y="1212225"/>
            <a:ext cx="3579000" cy="26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026" y="1315763"/>
            <a:ext cx="4342325" cy="11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3"/>
          <p:cNvSpPr txBox="1"/>
          <p:nvPr/>
        </p:nvSpPr>
        <p:spPr>
          <a:xfrm flipH="1" rot="-5400000">
            <a:off x="170150" y="248430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2023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>
            <p:ph type="title"/>
          </p:nvPr>
        </p:nvSpPr>
        <p:spPr>
          <a:xfrm>
            <a:off x="715700" y="538250"/>
            <a:ext cx="7713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2. How does age relate to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the likelihood of lung cancer?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312" name="Google Shape;312;p44"/>
          <p:cNvSpPr txBox="1"/>
          <p:nvPr>
            <p:ph idx="3" type="title"/>
          </p:nvPr>
        </p:nvSpPr>
        <p:spPr>
          <a:xfrm>
            <a:off x="5510710" y="1937913"/>
            <a:ext cx="25716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Finding</a:t>
            </a:r>
            <a:endParaRPr/>
          </a:p>
        </p:txBody>
      </p:sp>
      <p:sp>
        <p:nvSpPr>
          <p:cNvPr id="313" name="Google Shape;313;p44"/>
          <p:cNvSpPr txBox="1"/>
          <p:nvPr>
            <p:ph idx="4" type="subTitle"/>
          </p:nvPr>
        </p:nvSpPr>
        <p:spPr>
          <a:xfrm>
            <a:off x="5510700" y="2417958"/>
            <a:ext cx="3633300" cy="14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People who are typically in the age 20 range tend to have healthy lungs.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The age ranges between 30 to 90 it can vary whether you have a healthy or unhealthy lungs.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4" name="Google Shape;314;p44"/>
          <p:cNvCxnSpPr/>
          <p:nvPr/>
        </p:nvCxnSpPr>
        <p:spPr>
          <a:xfrm>
            <a:off x="5642959" y="1824363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5" name="Google Shape;3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50" y="2514600"/>
            <a:ext cx="5394350" cy="207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4"/>
          <p:cNvPicPr preferRelativeResize="0"/>
          <p:nvPr/>
        </p:nvPicPr>
        <p:blipFill rotWithShape="1">
          <a:blip r:embed="rId4">
            <a:alphaModFix/>
          </a:blip>
          <a:srcRect b="25909" l="0" r="8441" t="0"/>
          <a:stretch/>
        </p:blipFill>
        <p:spPr>
          <a:xfrm>
            <a:off x="51488" y="1623900"/>
            <a:ext cx="5421275" cy="69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/>
          <p:nvPr>
            <p:ph type="title"/>
          </p:nvPr>
        </p:nvSpPr>
        <p:spPr>
          <a:xfrm>
            <a:off x="715700" y="538250"/>
            <a:ext cx="7713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3. Are there any significant correlations between smoking and other attributes with the presence of lung cancer?</a:t>
            </a:r>
            <a:endParaRPr sz="2300"/>
          </a:p>
        </p:txBody>
      </p:sp>
      <p:sp>
        <p:nvSpPr>
          <p:cNvPr id="322" name="Google Shape;322;p45"/>
          <p:cNvSpPr txBox="1"/>
          <p:nvPr>
            <p:ph idx="3" type="title"/>
          </p:nvPr>
        </p:nvSpPr>
        <p:spPr>
          <a:xfrm>
            <a:off x="4718835" y="2704425"/>
            <a:ext cx="25716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Finding</a:t>
            </a:r>
            <a:endParaRPr/>
          </a:p>
        </p:txBody>
      </p:sp>
      <p:sp>
        <p:nvSpPr>
          <p:cNvPr id="323" name="Google Shape;323;p45"/>
          <p:cNvSpPr txBox="1"/>
          <p:nvPr>
            <p:ph idx="4" type="subTitle"/>
          </p:nvPr>
        </p:nvSpPr>
        <p:spPr>
          <a:xfrm>
            <a:off x="4718825" y="3184450"/>
            <a:ext cx="36333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According to the heat correlation map majourity of the symptons and conditions have no correlation to one another.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With the exception of Anxiety and Yellow fingers.</a:t>
            </a:r>
            <a:endParaRPr/>
          </a:p>
        </p:txBody>
      </p:sp>
      <p:cxnSp>
        <p:nvCxnSpPr>
          <p:cNvPr id="324" name="Google Shape;324;p45"/>
          <p:cNvCxnSpPr/>
          <p:nvPr/>
        </p:nvCxnSpPr>
        <p:spPr>
          <a:xfrm>
            <a:off x="4851084" y="2590875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5" name="Google Shape;3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288" y="1456663"/>
            <a:ext cx="3600374" cy="943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" y="1319974"/>
            <a:ext cx="3987799" cy="314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5"/>
          <p:cNvSpPr txBox="1"/>
          <p:nvPr/>
        </p:nvSpPr>
        <p:spPr>
          <a:xfrm rot="5400000">
            <a:off x="8319532" y="242715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2023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>
            <p:ph type="title"/>
          </p:nvPr>
        </p:nvSpPr>
        <p:spPr>
          <a:xfrm>
            <a:off x="715700" y="538250"/>
            <a:ext cx="7713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4. </a:t>
            </a:r>
            <a:r>
              <a:rPr lang="en" sz="2300"/>
              <a:t>What are the most common symptoms and conditions associated with lung cancer?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333" name="Google Shape;333;p46"/>
          <p:cNvSpPr txBox="1"/>
          <p:nvPr>
            <p:ph idx="3" type="title"/>
          </p:nvPr>
        </p:nvSpPr>
        <p:spPr>
          <a:xfrm>
            <a:off x="4718835" y="2704425"/>
            <a:ext cx="25716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Finding</a:t>
            </a:r>
            <a:endParaRPr/>
          </a:p>
        </p:txBody>
      </p:sp>
      <p:sp>
        <p:nvSpPr>
          <p:cNvPr id="334" name="Google Shape;334;p46"/>
          <p:cNvSpPr txBox="1"/>
          <p:nvPr>
            <p:ph idx="4" type="subTitle"/>
          </p:nvPr>
        </p:nvSpPr>
        <p:spPr>
          <a:xfrm>
            <a:off x="4718825" y="3184450"/>
            <a:ext cx="36333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The most common symptom and condition is Fatigue , Shortness Of Breath and Coughing.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The least common symptom and condition is Peer Pressure , Anxiety and Swallowing Difficulty.</a:t>
            </a:r>
            <a:endParaRPr/>
          </a:p>
        </p:txBody>
      </p:sp>
      <p:cxnSp>
        <p:nvCxnSpPr>
          <p:cNvPr id="335" name="Google Shape;335;p46"/>
          <p:cNvCxnSpPr/>
          <p:nvPr/>
        </p:nvCxnSpPr>
        <p:spPr>
          <a:xfrm>
            <a:off x="4851084" y="2590875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6" name="Google Shape;3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751" y="1376000"/>
            <a:ext cx="4171401" cy="227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825" y="1539477"/>
            <a:ext cx="3838624" cy="9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6"/>
          <p:cNvSpPr txBox="1"/>
          <p:nvPr/>
        </p:nvSpPr>
        <p:spPr>
          <a:xfrm rot="5400000">
            <a:off x="8326707" y="248430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2023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/>
          <p:nvPr>
            <p:ph type="title"/>
          </p:nvPr>
        </p:nvSpPr>
        <p:spPr>
          <a:xfrm>
            <a:off x="181200" y="757525"/>
            <a:ext cx="37134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5. Does Gender have correlation to lung cancer</a:t>
            </a:r>
            <a:endParaRPr sz="2300"/>
          </a:p>
        </p:txBody>
      </p:sp>
      <p:sp>
        <p:nvSpPr>
          <p:cNvPr id="344" name="Google Shape;344;p47"/>
          <p:cNvSpPr txBox="1"/>
          <p:nvPr>
            <p:ph idx="3" type="title"/>
          </p:nvPr>
        </p:nvSpPr>
        <p:spPr>
          <a:xfrm>
            <a:off x="4114960" y="2721800"/>
            <a:ext cx="25716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Finding</a:t>
            </a:r>
            <a:endParaRPr/>
          </a:p>
        </p:txBody>
      </p:sp>
      <p:sp>
        <p:nvSpPr>
          <p:cNvPr id="345" name="Google Shape;345;p47"/>
          <p:cNvSpPr txBox="1"/>
          <p:nvPr>
            <p:ph idx="4" type="subTitle"/>
          </p:nvPr>
        </p:nvSpPr>
        <p:spPr>
          <a:xfrm>
            <a:off x="4114950" y="3183300"/>
            <a:ext cx="4786500" cy="18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300"/>
              <a:t>Gender does not have correlation to having or not having lung cancer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300"/>
              <a:t>It shows 46.93% of men have lung cancer and 40.45% of women have lung cancer, having a 6.48% difference.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300"/>
              <a:t>It shows 5.50% of men do not have lung cancer and 7.12% of women do not have lung cancer, having a 2.48% difference.</a:t>
            </a:r>
            <a:endParaRPr sz="1300"/>
          </a:p>
        </p:txBody>
      </p:sp>
      <p:cxnSp>
        <p:nvCxnSpPr>
          <p:cNvPr id="346" name="Google Shape;346;p47"/>
          <p:cNvCxnSpPr/>
          <p:nvPr/>
        </p:nvCxnSpPr>
        <p:spPr>
          <a:xfrm>
            <a:off x="4234734" y="2761850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7" name="Google Shape;34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50" y="1740225"/>
            <a:ext cx="3929276" cy="25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950" y="198725"/>
            <a:ext cx="4271099" cy="2450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7"/>
          <p:cNvSpPr txBox="1"/>
          <p:nvPr/>
        </p:nvSpPr>
        <p:spPr>
          <a:xfrm rot="5400000">
            <a:off x="8326707" y="242715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2023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/>
          <p:nvPr>
            <p:ph type="title"/>
          </p:nvPr>
        </p:nvSpPr>
        <p:spPr>
          <a:xfrm flipH="1">
            <a:off x="5774126" y="468275"/>
            <a:ext cx="3214800" cy="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</a:t>
            </a:r>
            <a:endParaRPr/>
          </a:p>
        </p:txBody>
      </p:sp>
      <p:sp>
        <p:nvSpPr>
          <p:cNvPr id="355" name="Google Shape;355;p48"/>
          <p:cNvSpPr txBox="1"/>
          <p:nvPr>
            <p:ph idx="1" type="subTitle"/>
          </p:nvPr>
        </p:nvSpPr>
        <p:spPr>
          <a:xfrm flipH="1">
            <a:off x="5774132" y="1333450"/>
            <a:ext cx="32148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DM Sans Light"/>
                <a:ea typeface="DM Sans Light"/>
                <a:cs typeface="DM Sans Light"/>
                <a:sym typeface="DM Sans Light"/>
              </a:rPr>
              <a:t>Install the Pandas Profiling module</a:t>
            </a:r>
            <a:endParaRPr sz="1300"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DM Sans Light"/>
                <a:ea typeface="DM Sans Light"/>
                <a:cs typeface="DM Sans Light"/>
                <a:sym typeface="DM Sans Light"/>
              </a:rPr>
              <a:t>Generates a full profiler report using the Pandas Profiling library</a:t>
            </a:r>
            <a:endParaRPr sz="13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cxnSp>
        <p:nvCxnSpPr>
          <p:cNvPr id="356" name="Google Shape;356;p48"/>
          <p:cNvCxnSpPr/>
          <p:nvPr/>
        </p:nvCxnSpPr>
        <p:spPr>
          <a:xfrm rot="10800000">
            <a:off x="8111007" y="405875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7" name="Google Shape;357;p48"/>
          <p:cNvSpPr txBox="1"/>
          <p:nvPr/>
        </p:nvSpPr>
        <p:spPr>
          <a:xfrm flipH="1" rot="-5400000">
            <a:off x="170150" y="248430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2023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58" name="Google Shape;358;p48"/>
          <p:cNvCxnSpPr/>
          <p:nvPr/>
        </p:nvCxnSpPr>
        <p:spPr>
          <a:xfrm flipH="1">
            <a:off x="715450" y="2512700"/>
            <a:ext cx="2211000" cy="2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9" name="Google Shape;35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50" y="1554525"/>
            <a:ext cx="4965291" cy="6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550" y="2899800"/>
            <a:ext cx="7897673" cy="12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50" y="1552801"/>
            <a:ext cx="4965300" cy="81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/>
          <p:nvPr>
            <p:ph type="title"/>
          </p:nvPr>
        </p:nvSpPr>
        <p:spPr>
          <a:xfrm>
            <a:off x="715550" y="495451"/>
            <a:ext cx="51162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Profiler Report</a:t>
            </a:r>
            <a:endParaRPr/>
          </a:p>
        </p:txBody>
      </p:sp>
      <p:sp>
        <p:nvSpPr>
          <p:cNvPr id="367" name="Google Shape;367;p49"/>
          <p:cNvSpPr txBox="1"/>
          <p:nvPr>
            <p:ph idx="1" type="subTitle"/>
          </p:nvPr>
        </p:nvSpPr>
        <p:spPr>
          <a:xfrm>
            <a:off x="715550" y="1277100"/>
            <a:ext cx="4435800" cy="386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DM Sans Light"/>
                <a:ea typeface="DM Sans Light"/>
                <a:cs typeface="DM Sans Light"/>
                <a:sym typeface="DM Sans Light"/>
              </a:rPr>
              <a:t>Here is the generated profile report</a:t>
            </a:r>
            <a:endParaRPr sz="14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368" name="Google Shape;368;p49"/>
          <p:cNvSpPr txBox="1"/>
          <p:nvPr/>
        </p:nvSpPr>
        <p:spPr>
          <a:xfrm rot="5400000">
            <a:off x="8326707" y="248430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2023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69" name="Google Shape;369;p49"/>
          <p:cNvCxnSpPr/>
          <p:nvPr/>
        </p:nvCxnSpPr>
        <p:spPr>
          <a:xfrm>
            <a:off x="817250" y="466550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0" name="Google Shape;370;p49" title="Screen Recording 2023-10-12 at 8.19.42 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250" y="1718825"/>
            <a:ext cx="7482973" cy="29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0"/>
          <p:cNvSpPr txBox="1"/>
          <p:nvPr>
            <p:ph type="title"/>
          </p:nvPr>
        </p:nvSpPr>
        <p:spPr>
          <a:xfrm>
            <a:off x="715550" y="2970425"/>
            <a:ext cx="4049400" cy="9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PDA</a:t>
            </a:r>
            <a:endParaRPr/>
          </a:p>
        </p:txBody>
      </p:sp>
      <p:sp>
        <p:nvSpPr>
          <p:cNvPr id="376" name="Google Shape;376;p50"/>
          <p:cNvSpPr txBox="1"/>
          <p:nvPr>
            <p:ph idx="2" type="title"/>
          </p:nvPr>
        </p:nvSpPr>
        <p:spPr>
          <a:xfrm>
            <a:off x="715550" y="1176775"/>
            <a:ext cx="21999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(02)</a:t>
            </a:r>
            <a:endParaRPr/>
          </a:p>
        </p:txBody>
      </p:sp>
      <p:sp>
        <p:nvSpPr>
          <p:cNvPr id="377" name="Google Shape;377;p50"/>
          <p:cNvSpPr txBox="1"/>
          <p:nvPr>
            <p:ph idx="1" type="subTitle"/>
          </p:nvPr>
        </p:nvSpPr>
        <p:spPr>
          <a:xfrm>
            <a:off x="715550" y="3942976"/>
            <a:ext cx="4049400" cy="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Predictive Analysis Task</a:t>
            </a:r>
            <a:endParaRPr/>
          </a:p>
        </p:txBody>
      </p:sp>
      <p:pic>
        <p:nvPicPr>
          <p:cNvPr id="378" name="Google Shape;378;p50"/>
          <p:cNvPicPr preferRelativeResize="0"/>
          <p:nvPr/>
        </p:nvPicPr>
        <p:blipFill rotWithShape="1">
          <a:blip r:embed="rId3">
            <a:alphaModFix/>
          </a:blip>
          <a:srcRect b="0" l="1352" r="1342" t="0"/>
          <a:stretch/>
        </p:blipFill>
        <p:spPr>
          <a:xfrm>
            <a:off x="5254146" y="538255"/>
            <a:ext cx="3174305" cy="4066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0"/>
          <p:cNvSpPr txBox="1"/>
          <p:nvPr/>
        </p:nvSpPr>
        <p:spPr>
          <a:xfrm rot="5400000">
            <a:off x="8326707" y="248430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2022</a:t>
            </a:r>
            <a:endParaRPr sz="12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80" name="Google Shape;380;p50"/>
          <p:cNvCxnSpPr/>
          <p:nvPr/>
        </p:nvCxnSpPr>
        <p:spPr>
          <a:xfrm>
            <a:off x="862775" y="2818025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/>
          <p:nvPr>
            <p:ph type="title"/>
          </p:nvPr>
        </p:nvSpPr>
        <p:spPr>
          <a:xfrm>
            <a:off x="715700" y="538250"/>
            <a:ext cx="7713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Table of contents</a:t>
            </a:r>
            <a:endParaRPr sz="3200"/>
          </a:p>
        </p:txBody>
      </p:sp>
      <p:sp>
        <p:nvSpPr>
          <p:cNvPr id="171" name="Google Shape;171;p33"/>
          <p:cNvSpPr txBox="1"/>
          <p:nvPr>
            <p:ph idx="1" type="subTitle"/>
          </p:nvPr>
        </p:nvSpPr>
        <p:spPr>
          <a:xfrm>
            <a:off x="1901907" y="1959892"/>
            <a:ext cx="23913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 questions exploring the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2" name="Google Shape;172;p33"/>
          <p:cNvSpPr txBox="1"/>
          <p:nvPr>
            <p:ph idx="2" type="title"/>
          </p:nvPr>
        </p:nvSpPr>
        <p:spPr>
          <a:xfrm>
            <a:off x="1901900" y="1595301"/>
            <a:ext cx="2391300" cy="360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3"/>
          <p:cNvSpPr txBox="1"/>
          <p:nvPr>
            <p:ph idx="3" type="title"/>
          </p:nvPr>
        </p:nvSpPr>
        <p:spPr>
          <a:xfrm>
            <a:off x="994967" y="1519101"/>
            <a:ext cx="875400" cy="8169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(00)</a:t>
            </a:r>
            <a:endParaRPr/>
          </a:p>
        </p:txBody>
      </p:sp>
      <p:sp>
        <p:nvSpPr>
          <p:cNvPr id="174" name="Google Shape;174;p33"/>
          <p:cNvSpPr txBox="1"/>
          <p:nvPr>
            <p:ph idx="4" type="title"/>
          </p:nvPr>
        </p:nvSpPr>
        <p:spPr>
          <a:xfrm>
            <a:off x="1901900" y="2783800"/>
            <a:ext cx="2391300" cy="360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3"/>
          <p:cNvSpPr txBox="1"/>
          <p:nvPr>
            <p:ph idx="5" type="subTitle"/>
          </p:nvPr>
        </p:nvSpPr>
        <p:spPr>
          <a:xfrm>
            <a:off x="1901907" y="3144817"/>
            <a:ext cx="23913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Analytics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6" name="Google Shape;176;p33"/>
          <p:cNvSpPr txBox="1"/>
          <p:nvPr>
            <p:ph idx="6" type="title"/>
          </p:nvPr>
        </p:nvSpPr>
        <p:spPr>
          <a:xfrm>
            <a:off x="994967" y="2707600"/>
            <a:ext cx="875400" cy="8169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(02)</a:t>
            </a:r>
            <a:endParaRPr/>
          </a:p>
        </p:txBody>
      </p:sp>
      <p:sp>
        <p:nvSpPr>
          <p:cNvPr id="177" name="Google Shape;177;p33"/>
          <p:cNvSpPr txBox="1"/>
          <p:nvPr>
            <p:ph idx="7" type="title"/>
          </p:nvPr>
        </p:nvSpPr>
        <p:spPr>
          <a:xfrm>
            <a:off x="5758125" y="2834029"/>
            <a:ext cx="2391300" cy="360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178" name="Google Shape;178;p33"/>
          <p:cNvSpPr txBox="1"/>
          <p:nvPr>
            <p:ph idx="8" type="subTitle"/>
          </p:nvPr>
        </p:nvSpPr>
        <p:spPr>
          <a:xfrm>
            <a:off x="5758132" y="3196942"/>
            <a:ext cx="23913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Streamlit</a:t>
            </a:r>
            <a:endParaRPr/>
          </a:p>
        </p:txBody>
      </p:sp>
      <p:sp>
        <p:nvSpPr>
          <p:cNvPr id="179" name="Google Shape;179;p33"/>
          <p:cNvSpPr txBox="1"/>
          <p:nvPr>
            <p:ph idx="9" type="title"/>
          </p:nvPr>
        </p:nvSpPr>
        <p:spPr>
          <a:xfrm>
            <a:off x="4851192" y="2757829"/>
            <a:ext cx="875400" cy="8169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(03)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3"/>
          <p:cNvSpPr txBox="1"/>
          <p:nvPr>
            <p:ph idx="13" type="title"/>
          </p:nvPr>
        </p:nvSpPr>
        <p:spPr>
          <a:xfrm>
            <a:off x="5758125" y="1595301"/>
            <a:ext cx="2391300" cy="360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181" name="Google Shape;181;p33"/>
          <p:cNvSpPr txBox="1"/>
          <p:nvPr>
            <p:ph idx="14" type="subTitle"/>
          </p:nvPr>
        </p:nvSpPr>
        <p:spPr>
          <a:xfrm>
            <a:off x="5758131" y="1959892"/>
            <a:ext cx="23913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and Visualization</a:t>
            </a:r>
            <a:endParaRPr/>
          </a:p>
        </p:txBody>
      </p:sp>
      <p:sp>
        <p:nvSpPr>
          <p:cNvPr id="182" name="Google Shape;182;p33"/>
          <p:cNvSpPr txBox="1"/>
          <p:nvPr>
            <p:ph idx="15" type="title"/>
          </p:nvPr>
        </p:nvSpPr>
        <p:spPr>
          <a:xfrm>
            <a:off x="4851192" y="1519101"/>
            <a:ext cx="875400" cy="8169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(01)</a:t>
            </a:r>
            <a:endParaRPr/>
          </a:p>
        </p:txBody>
      </p:sp>
      <p:cxnSp>
        <p:nvCxnSpPr>
          <p:cNvPr id="183" name="Google Shape;183;p33"/>
          <p:cNvCxnSpPr/>
          <p:nvPr/>
        </p:nvCxnSpPr>
        <p:spPr>
          <a:xfrm>
            <a:off x="2008032" y="1484548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33"/>
          <p:cNvCxnSpPr/>
          <p:nvPr/>
        </p:nvCxnSpPr>
        <p:spPr>
          <a:xfrm>
            <a:off x="5867438" y="1484548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33"/>
          <p:cNvCxnSpPr/>
          <p:nvPr/>
        </p:nvCxnSpPr>
        <p:spPr>
          <a:xfrm>
            <a:off x="2008032" y="2669323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33"/>
          <p:cNvCxnSpPr/>
          <p:nvPr/>
        </p:nvCxnSpPr>
        <p:spPr>
          <a:xfrm>
            <a:off x="5867438" y="2669323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1"/>
          <p:cNvSpPr txBox="1"/>
          <p:nvPr>
            <p:ph type="title"/>
          </p:nvPr>
        </p:nvSpPr>
        <p:spPr>
          <a:xfrm flipH="1">
            <a:off x="5774126" y="315875"/>
            <a:ext cx="3214800" cy="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</a:t>
            </a:r>
            <a:endParaRPr/>
          </a:p>
        </p:txBody>
      </p:sp>
      <p:sp>
        <p:nvSpPr>
          <p:cNvPr id="386" name="Google Shape;386;p51"/>
          <p:cNvSpPr txBox="1"/>
          <p:nvPr>
            <p:ph idx="1" type="subTitle"/>
          </p:nvPr>
        </p:nvSpPr>
        <p:spPr>
          <a:xfrm flipH="1">
            <a:off x="5774132" y="1028650"/>
            <a:ext cx="32148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DM Sans Light"/>
                <a:ea typeface="DM Sans Light"/>
                <a:cs typeface="DM Sans Light"/>
                <a:sym typeface="DM Sans Light"/>
              </a:rPr>
              <a:t>Preprocess a DataFrame by converting categorical (object) values into numerical representations</a:t>
            </a:r>
            <a:br>
              <a:rPr lang="en" sz="1300">
                <a:latin typeface="DM Sans Light"/>
                <a:ea typeface="DM Sans Light"/>
                <a:cs typeface="DM Sans Light"/>
                <a:sym typeface="DM Sans Light"/>
              </a:rPr>
            </a:br>
            <a:endParaRPr sz="1300"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DM Sans Light"/>
                <a:ea typeface="DM Sans Light"/>
                <a:cs typeface="DM Sans Light"/>
                <a:sym typeface="DM Sans Light"/>
              </a:rPr>
              <a:t>Required for machine learning algorithms to work with categorical data, as many algorithms expect numerical input</a:t>
            </a:r>
            <a:endParaRPr sz="13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cxnSp>
        <p:nvCxnSpPr>
          <p:cNvPr id="387" name="Google Shape;387;p51"/>
          <p:cNvCxnSpPr/>
          <p:nvPr/>
        </p:nvCxnSpPr>
        <p:spPr>
          <a:xfrm rot="10800000">
            <a:off x="8111007" y="405875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51"/>
          <p:cNvSpPr txBox="1"/>
          <p:nvPr/>
        </p:nvSpPr>
        <p:spPr>
          <a:xfrm flipH="1" rot="-5400000">
            <a:off x="170150" y="248430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2023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389" name="Google Shape;38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61" y="890721"/>
            <a:ext cx="4972469" cy="14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550" y="2798525"/>
            <a:ext cx="8158948" cy="19464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Google Shape;391;p51"/>
          <p:cNvCxnSpPr/>
          <p:nvPr/>
        </p:nvCxnSpPr>
        <p:spPr>
          <a:xfrm flipH="1">
            <a:off x="715450" y="2512700"/>
            <a:ext cx="2211000" cy="2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2"/>
          <p:cNvSpPr txBox="1"/>
          <p:nvPr>
            <p:ph type="title"/>
          </p:nvPr>
        </p:nvSpPr>
        <p:spPr>
          <a:xfrm flipH="1">
            <a:off x="5774126" y="468275"/>
            <a:ext cx="3214800" cy="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Min-Max</a:t>
            </a:r>
            <a:endParaRPr/>
          </a:p>
        </p:txBody>
      </p:sp>
      <p:sp>
        <p:nvSpPr>
          <p:cNvPr id="397" name="Google Shape;397;p52"/>
          <p:cNvSpPr txBox="1"/>
          <p:nvPr>
            <p:ph idx="1" type="subTitle"/>
          </p:nvPr>
        </p:nvSpPr>
        <p:spPr>
          <a:xfrm flipH="1">
            <a:off x="5774132" y="1333450"/>
            <a:ext cx="32148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DM Sans Light"/>
                <a:ea typeface="DM Sans Light"/>
                <a:cs typeface="DM Sans Light"/>
                <a:sym typeface="DM Sans Light"/>
              </a:rPr>
              <a:t>It separates the target variable, scales the feature variables using min-max scaling, and then combines the target variable back with the scaled features to prepare the data for modeling</a:t>
            </a:r>
            <a:endParaRPr sz="1300"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cxnSp>
        <p:nvCxnSpPr>
          <p:cNvPr id="398" name="Google Shape;398;p52"/>
          <p:cNvCxnSpPr/>
          <p:nvPr/>
        </p:nvCxnSpPr>
        <p:spPr>
          <a:xfrm rot="10800000">
            <a:off x="8111007" y="405875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52"/>
          <p:cNvSpPr txBox="1"/>
          <p:nvPr/>
        </p:nvSpPr>
        <p:spPr>
          <a:xfrm flipH="1" rot="-5400000">
            <a:off x="170150" y="248430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2023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400" name="Google Shape;400;p52"/>
          <p:cNvCxnSpPr/>
          <p:nvPr/>
        </p:nvCxnSpPr>
        <p:spPr>
          <a:xfrm flipH="1">
            <a:off x="703275" y="2570700"/>
            <a:ext cx="2211000" cy="2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1" name="Google Shape;40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0" y="890725"/>
            <a:ext cx="3326670" cy="14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275" y="2772800"/>
            <a:ext cx="8171224" cy="19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 txBox="1"/>
          <p:nvPr>
            <p:ph type="title"/>
          </p:nvPr>
        </p:nvSpPr>
        <p:spPr>
          <a:xfrm flipH="1">
            <a:off x="715626" y="2732850"/>
            <a:ext cx="3214800" cy="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</a:t>
            </a:r>
            <a:endParaRPr/>
          </a:p>
        </p:txBody>
      </p:sp>
      <p:sp>
        <p:nvSpPr>
          <p:cNvPr id="408" name="Google Shape;408;p53"/>
          <p:cNvSpPr txBox="1"/>
          <p:nvPr>
            <p:ph idx="1" type="subTitle"/>
          </p:nvPr>
        </p:nvSpPr>
        <p:spPr>
          <a:xfrm flipH="1">
            <a:off x="715547" y="3519750"/>
            <a:ext cx="45486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DM Sans Light"/>
                <a:ea typeface="DM Sans Light"/>
                <a:cs typeface="DM Sans Light"/>
                <a:sym typeface="DM Sans Light"/>
              </a:rPr>
              <a:t>The purpose of this label encoding is to prepare the categorical variables for use in machine learning algorithms</a:t>
            </a:r>
            <a:br>
              <a:rPr lang="en" sz="1300">
                <a:latin typeface="DM Sans Light"/>
                <a:ea typeface="DM Sans Light"/>
                <a:cs typeface="DM Sans Light"/>
                <a:sym typeface="DM Sans Light"/>
              </a:rPr>
            </a:br>
            <a:br>
              <a:rPr lang="en" sz="1300">
                <a:latin typeface="DM Sans Light"/>
                <a:ea typeface="DM Sans Light"/>
                <a:cs typeface="DM Sans Light"/>
                <a:sym typeface="DM Sans Light"/>
              </a:rPr>
            </a:br>
            <a:r>
              <a:rPr lang="en" sz="1300">
                <a:latin typeface="DM Sans Light"/>
                <a:ea typeface="DM Sans Light"/>
                <a:cs typeface="DM Sans Light"/>
                <a:sym typeface="DM Sans Light"/>
              </a:rPr>
              <a:t>Many machine learning models require numerical inputs, and label encoding is one way to achieve this</a:t>
            </a:r>
            <a:endParaRPr sz="1300"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cxnSp>
        <p:nvCxnSpPr>
          <p:cNvPr id="409" name="Google Shape;409;p53"/>
          <p:cNvCxnSpPr/>
          <p:nvPr/>
        </p:nvCxnSpPr>
        <p:spPr>
          <a:xfrm rot="10800000">
            <a:off x="808657" y="2670450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p53"/>
          <p:cNvSpPr txBox="1"/>
          <p:nvPr/>
        </p:nvSpPr>
        <p:spPr>
          <a:xfrm flipH="1" rot="-5400000">
            <a:off x="170150" y="248430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2023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411" name="Google Shape;41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0" y="254475"/>
            <a:ext cx="4485925" cy="22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4"/>
          <p:cNvSpPr txBox="1"/>
          <p:nvPr>
            <p:ph type="title"/>
          </p:nvPr>
        </p:nvSpPr>
        <p:spPr>
          <a:xfrm flipH="1">
            <a:off x="715925" y="1846125"/>
            <a:ext cx="2151000" cy="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50"/>
              <a:t>List</a:t>
            </a:r>
            <a:endParaRPr sz="3950"/>
          </a:p>
        </p:txBody>
      </p:sp>
      <p:sp>
        <p:nvSpPr>
          <p:cNvPr id="417" name="Google Shape;417;p54"/>
          <p:cNvSpPr txBox="1"/>
          <p:nvPr>
            <p:ph idx="1" type="subTitle"/>
          </p:nvPr>
        </p:nvSpPr>
        <p:spPr>
          <a:xfrm flipH="1">
            <a:off x="715550" y="2594575"/>
            <a:ext cx="25971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 Light"/>
                <a:ea typeface="DM Sans Light"/>
                <a:cs typeface="DM Sans Light"/>
                <a:sym typeface="DM Sans Light"/>
              </a:rPr>
              <a:t>Creating a List for the Target Variable y = list</a:t>
            </a:r>
            <a:br>
              <a:rPr lang="en" sz="1000">
                <a:latin typeface="DM Sans Light"/>
                <a:ea typeface="DM Sans Light"/>
                <a:cs typeface="DM Sans Light"/>
                <a:sym typeface="DM Sans Light"/>
              </a:rPr>
            </a:br>
            <a:endParaRPr sz="1000"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</a:pPr>
            <a:r>
              <a:rPr lang="en" sz="1000">
                <a:latin typeface="DM Sans Light"/>
                <a:ea typeface="DM Sans Light"/>
                <a:cs typeface="DM Sans Light"/>
                <a:sym typeface="DM Sans Light"/>
              </a:rPr>
              <a:t>The target variable represents what you want to predict or classify using the machine learning model</a:t>
            </a:r>
            <a:endParaRPr sz="1000"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cxnSp>
        <p:nvCxnSpPr>
          <p:cNvPr id="418" name="Google Shape;418;p54"/>
          <p:cNvCxnSpPr/>
          <p:nvPr/>
        </p:nvCxnSpPr>
        <p:spPr>
          <a:xfrm rot="10800000">
            <a:off x="840582" y="1963650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54"/>
          <p:cNvSpPr txBox="1"/>
          <p:nvPr/>
        </p:nvSpPr>
        <p:spPr>
          <a:xfrm flipH="1" rot="-5400000">
            <a:off x="170150" y="248430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2023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420" name="Google Shape;4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5090"/>
            <a:ext cx="9144000" cy="109008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4"/>
          <p:cNvSpPr txBox="1"/>
          <p:nvPr/>
        </p:nvSpPr>
        <p:spPr>
          <a:xfrm>
            <a:off x="3715613" y="2326575"/>
            <a:ext cx="2878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 Light"/>
                <a:ea typeface="DM Sans Light"/>
                <a:cs typeface="DM Sans Light"/>
                <a:sym typeface="DM Sans Light"/>
              </a:rPr>
              <a:t>Creating a List of Tuples x = list(zip</a:t>
            </a:r>
            <a:br>
              <a:rPr lang="en" sz="1000">
                <a:latin typeface="DM Sans Light"/>
                <a:ea typeface="DM Sans Light"/>
                <a:cs typeface="DM Sans Light"/>
                <a:sym typeface="DM Sans Light"/>
              </a:rPr>
            </a:br>
            <a:br>
              <a:rPr lang="en" sz="1000">
                <a:latin typeface="DM Sans Light"/>
                <a:ea typeface="DM Sans Light"/>
                <a:cs typeface="DM Sans Light"/>
                <a:sym typeface="DM Sans Light"/>
              </a:rPr>
            </a:br>
            <a:r>
              <a:rPr lang="en" sz="1000">
                <a:latin typeface="DM Sans Light"/>
                <a:ea typeface="DM Sans Light"/>
                <a:cs typeface="DM Sans Light"/>
                <a:sym typeface="DM Sans Light"/>
              </a:rPr>
              <a:t>These tuples are used as the feature variables for a machine learning model.</a:t>
            </a:r>
            <a:endParaRPr sz="1000"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 Light"/>
                <a:ea typeface="DM Sans Light"/>
                <a:cs typeface="DM Sans Light"/>
                <a:sym typeface="DM Sans Light"/>
              </a:rPr>
              <a:t>The combination of these variables as features allows the model to learn patterns and relationships in the data to make predictions</a:t>
            </a:r>
            <a:endParaRPr sz="10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422" name="Google Shape;422;p54"/>
          <p:cNvSpPr txBox="1"/>
          <p:nvPr/>
        </p:nvSpPr>
        <p:spPr>
          <a:xfrm>
            <a:off x="6715625" y="2326575"/>
            <a:ext cx="2290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 Light"/>
                <a:ea typeface="DM Sans Light"/>
                <a:cs typeface="DM Sans Light"/>
                <a:sym typeface="DM Sans Light"/>
              </a:rPr>
              <a:t>Defining Options and Evaluation Metric</a:t>
            </a:r>
            <a:endParaRPr sz="1000"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 Light"/>
                <a:ea typeface="DM Sans Light"/>
                <a:cs typeface="DM Sans Light"/>
                <a:sym typeface="DM Sans Light"/>
              </a:rPr>
              <a:t>num_folds = 5: This sets the number of cross-validation folds Cross-validation is a technique used to assess the model's performance</a:t>
            </a:r>
            <a:endParaRPr sz="10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423" name="Google Shape;423;p54"/>
          <p:cNvSpPr txBox="1"/>
          <p:nvPr/>
        </p:nvSpPr>
        <p:spPr>
          <a:xfrm>
            <a:off x="715925" y="3819525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 Light"/>
                <a:ea typeface="DM Sans Light"/>
                <a:cs typeface="DM Sans Light"/>
                <a:sym typeface="DM Sans Light"/>
              </a:rPr>
              <a:t>seed = 7: This defines a random seed, which is used to control the randomization process during cross-validation and other random operations</a:t>
            </a:r>
            <a:endParaRPr sz="10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424" name="Google Shape;424;p54"/>
          <p:cNvSpPr txBox="1"/>
          <p:nvPr/>
        </p:nvSpPr>
        <p:spPr>
          <a:xfrm>
            <a:off x="3715625" y="38195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 Light"/>
                <a:ea typeface="DM Sans Light"/>
                <a:cs typeface="DM Sans Light"/>
                <a:sym typeface="DM Sans Light"/>
              </a:rPr>
              <a:t>scoring = 'accuracy': This specifies the evaluation metric to measure the model's performance</a:t>
            </a:r>
            <a:endParaRPr sz="1000"/>
          </a:p>
        </p:txBody>
      </p:sp>
      <p:sp>
        <p:nvSpPr>
          <p:cNvPr id="425" name="Google Shape;425;p54"/>
          <p:cNvSpPr txBox="1"/>
          <p:nvPr/>
        </p:nvSpPr>
        <p:spPr>
          <a:xfrm>
            <a:off x="6715625" y="3819525"/>
            <a:ext cx="229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M Sans Light"/>
                <a:ea typeface="DM Sans Light"/>
                <a:cs typeface="DM Sans Light"/>
                <a:sym typeface="DM Sans Light"/>
              </a:rPr>
              <a:t>assess the model's accuracy in making predictions</a:t>
            </a:r>
            <a:endParaRPr sz="10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5"/>
          <p:cNvSpPr txBox="1"/>
          <p:nvPr>
            <p:ph type="title"/>
          </p:nvPr>
        </p:nvSpPr>
        <p:spPr>
          <a:xfrm flipH="1">
            <a:off x="715626" y="2580450"/>
            <a:ext cx="3214800" cy="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Splitting</a:t>
            </a:r>
            <a:endParaRPr/>
          </a:p>
        </p:txBody>
      </p:sp>
      <p:sp>
        <p:nvSpPr>
          <p:cNvPr id="431" name="Google Shape;431;p55"/>
          <p:cNvSpPr txBox="1"/>
          <p:nvPr>
            <p:ph idx="1" type="subTitle"/>
          </p:nvPr>
        </p:nvSpPr>
        <p:spPr>
          <a:xfrm flipH="1">
            <a:off x="715547" y="3367350"/>
            <a:ext cx="45486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DM Sans Light"/>
                <a:ea typeface="DM Sans Light"/>
                <a:cs typeface="DM Sans Light"/>
                <a:sym typeface="DM Sans Light"/>
              </a:rPr>
              <a:t>The purpose of splitting the data into training and testing sets is to evaluate how well the machine learning model generalizes to unseen data.</a:t>
            </a:r>
            <a:endParaRPr sz="1300"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DM Sans Light"/>
                <a:ea typeface="DM Sans Light"/>
                <a:cs typeface="DM Sans Light"/>
                <a:sym typeface="DM Sans Light"/>
              </a:rPr>
              <a:t>This helps avoid issues like overfitting, where a model memorizes the training data but performs poorly on new data</a:t>
            </a:r>
            <a:endParaRPr sz="1300"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cxnSp>
        <p:nvCxnSpPr>
          <p:cNvPr id="432" name="Google Shape;432;p55"/>
          <p:cNvCxnSpPr/>
          <p:nvPr/>
        </p:nvCxnSpPr>
        <p:spPr>
          <a:xfrm rot="10800000">
            <a:off x="808657" y="2518050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55"/>
          <p:cNvSpPr txBox="1"/>
          <p:nvPr/>
        </p:nvSpPr>
        <p:spPr>
          <a:xfrm flipH="1" rot="-5400000">
            <a:off x="170150" y="248430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2023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434" name="Google Shape;43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700" y="1226750"/>
            <a:ext cx="8428301" cy="957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/>
          <p:nvPr>
            <p:ph type="title"/>
          </p:nvPr>
        </p:nvSpPr>
        <p:spPr>
          <a:xfrm flipH="1">
            <a:off x="715626" y="2580450"/>
            <a:ext cx="3214800" cy="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Size</a:t>
            </a:r>
            <a:endParaRPr/>
          </a:p>
        </p:txBody>
      </p:sp>
      <p:sp>
        <p:nvSpPr>
          <p:cNvPr id="440" name="Google Shape;440;p56"/>
          <p:cNvSpPr txBox="1"/>
          <p:nvPr>
            <p:ph idx="1" type="subTitle"/>
          </p:nvPr>
        </p:nvSpPr>
        <p:spPr>
          <a:xfrm flipH="1">
            <a:off x="715547" y="3367350"/>
            <a:ext cx="45486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DM Sans Light"/>
                <a:ea typeface="DM Sans Light"/>
                <a:cs typeface="DM Sans Light"/>
                <a:sym typeface="DM Sans Light"/>
              </a:rPr>
              <a:t>The purpose of calculating and printing the shapes of these subsets is to help you verify that the data splitting process has occurred as intended</a:t>
            </a:r>
            <a:endParaRPr sz="1300"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cxnSp>
        <p:nvCxnSpPr>
          <p:cNvPr id="441" name="Google Shape;441;p56"/>
          <p:cNvCxnSpPr/>
          <p:nvPr/>
        </p:nvCxnSpPr>
        <p:spPr>
          <a:xfrm rot="10800000">
            <a:off x="808657" y="2518050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" name="Google Shape;442;p56"/>
          <p:cNvSpPr txBox="1"/>
          <p:nvPr/>
        </p:nvSpPr>
        <p:spPr>
          <a:xfrm flipH="1" rot="-5400000">
            <a:off x="170150" y="248430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2023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443" name="Google Shape;44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0" y="1034925"/>
            <a:ext cx="4978750" cy="12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7"/>
          <p:cNvSpPr txBox="1"/>
          <p:nvPr>
            <p:ph type="title"/>
          </p:nvPr>
        </p:nvSpPr>
        <p:spPr>
          <a:xfrm flipH="1">
            <a:off x="5621725" y="468275"/>
            <a:ext cx="3523200" cy="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50"/>
              <a:t>Performance</a:t>
            </a:r>
            <a:endParaRPr sz="4150"/>
          </a:p>
        </p:txBody>
      </p:sp>
      <p:sp>
        <p:nvSpPr>
          <p:cNvPr id="449" name="Google Shape;449;p57"/>
          <p:cNvSpPr txBox="1"/>
          <p:nvPr>
            <p:ph idx="1" type="subTitle"/>
          </p:nvPr>
        </p:nvSpPr>
        <p:spPr>
          <a:xfrm flipH="1">
            <a:off x="6073800" y="1218875"/>
            <a:ext cx="29565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M Sans Light"/>
                <a:ea typeface="DM Sans Light"/>
                <a:cs typeface="DM Sans Light"/>
                <a:sym typeface="DM Sans Light"/>
              </a:rPr>
              <a:t>Compare the performance of different classification algorithms on the training set</a:t>
            </a:r>
            <a:endParaRPr sz="1100"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M Sans Light"/>
                <a:ea typeface="DM Sans Light"/>
                <a:cs typeface="DM Sans Light"/>
                <a:sym typeface="DM Sans Light"/>
              </a:rPr>
              <a:t>NB: Gaussian Naive Bayes</a:t>
            </a:r>
            <a:endParaRPr sz="1100"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M Sans Light"/>
                <a:ea typeface="DM Sans Light"/>
                <a:cs typeface="DM Sans Light"/>
                <a:sym typeface="DM Sans Light"/>
              </a:rPr>
              <a:t>SVM: Support Vector Machine</a:t>
            </a:r>
            <a:endParaRPr sz="1100"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M Sans Light"/>
                <a:ea typeface="DM Sans Light"/>
                <a:cs typeface="DM Sans Light"/>
                <a:sym typeface="DM Sans Light"/>
              </a:rPr>
              <a:t>GBM: Gradient Boosting</a:t>
            </a:r>
            <a:endParaRPr sz="1100"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M Sans Light"/>
                <a:ea typeface="DM Sans Light"/>
                <a:cs typeface="DM Sans Light"/>
                <a:sym typeface="DM Sans Light"/>
              </a:rPr>
              <a:t>RF: Random Forest</a:t>
            </a:r>
            <a:endParaRPr sz="1100"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cxnSp>
        <p:nvCxnSpPr>
          <p:cNvPr id="450" name="Google Shape;450;p57"/>
          <p:cNvCxnSpPr/>
          <p:nvPr/>
        </p:nvCxnSpPr>
        <p:spPr>
          <a:xfrm rot="10800000">
            <a:off x="8111007" y="482075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" name="Google Shape;451;p57"/>
          <p:cNvSpPr txBox="1"/>
          <p:nvPr/>
        </p:nvSpPr>
        <p:spPr>
          <a:xfrm flipH="1" rot="-5400000">
            <a:off x="170150" y="248430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2023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452" name="Google Shape;4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0" y="364162"/>
            <a:ext cx="5228350" cy="441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975" y="2931325"/>
            <a:ext cx="2710400" cy="18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8"/>
          <p:cNvSpPr txBox="1"/>
          <p:nvPr>
            <p:ph type="title"/>
          </p:nvPr>
        </p:nvSpPr>
        <p:spPr>
          <a:xfrm flipH="1">
            <a:off x="715575" y="2656650"/>
            <a:ext cx="4706700" cy="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50"/>
              <a:t>Visual Comparison</a:t>
            </a:r>
            <a:endParaRPr sz="4050"/>
          </a:p>
        </p:txBody>
      </p:sp>
      <p:sp>
        <p:nvSpPr>
          <p:cNvPr id="459" name="Google Shape;459;p58"/>
          <p:cNvSpPr txBox="1"/>
          <p:nvPr>
            <p:ph idx="1" type="subTitle"/>
          </p:nvPr>
        </p:nvSpPr>
        <p:spPr>
          <a:xfrm flipH="1">
            <a:off x="715550" y="3443550"/>
            <a:ext cx="45486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DM Sans Light"/>
                <a:ea typeface="DM Sans Light"/>
                <a:cs typeface="DM Sans Light"/>
                <a:sym typeface="DM Sans Light"/>
              </a:rPr>
              <a:t>P</a:t>
            </a:r>
            <a:r>
              <a:rPr lang="en" sz="1300">
                <a:latin typeface="DM Sans Light"/>
                <a:ea typeface="DM Sans Light"/>
                <a:cs typeface="DM Sans Light"/>
                <a:sym typeface="DM Sans Light"/>
              </a:rPr>
              <a:t>rovide a visual comparison of the performance of different machine learning algorithms on the training data</a:t>
            </a:r>
            <a:endParaRPr sz="13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cxnSp>
        <p:nvCxnSpPr>
          <p:cNvPr id="460" name="Google Shape;460;p58"/>
          <p:cNvCxnSpPr/>
          <p:nvPr/>
        </p:nvCxnSpPr>
        <p:spPr>
          <a:xfrm rot="10800000">
            <a:off x="808657" y="2594250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58"/>
          <p:cNvSpPr txBox="1"/>
          <p:nvPr/>
        </p:nvSpPr>
        <p:spPr>
          <a:xfrm flipH="1" rot="-5400000">
            <a:off x="170150" y="248430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2023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462" name="Google Shape;4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25" y="206725"/>
            <a:ext cx="4786800" cy="22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7876" y="206725"/>
            <a:ext cx="2717250" cy="222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9"/>
          <p:cNvSpPr txBox="1"/>
          <p:nvPr>
            <p:ph type="title"/>
          </p:nvPr>
        </p:nvSpPr>
        <p:spPr>
          <a:xfrm flipH="1">
            <a:off x="5774126" y="468275"/>
            <a:ext cx="3214800" cy="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Model</a:t>
            </a:r>
            <a:endParaRPr/>
          </a:p>
        </p:txBody>
      </p:sp>
      <p:sp>
        <p:nvSpPr>
          <p:cNvPr id="469" name="Google Shape;469;p59"/>
          <p:cNvSpPr txBox="1"/>
          <p:nvPr>
            <p:ph idx="1" type="subTitle"/>
          </p:nvPr>
        </p:nvSpPr>
        <p:spPr>
          <a:xfrm flipH="1">
            <a:off x="6073800" y="1218875"/>
            <a:ext cx="29565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M Sans Light"/>
                <a:ea typeface="DM Sans Light"/>
                <a:cs typeface="DM Sans Light"/>
                <a:sym typeface="DM Sans Light"/>
              </a:rPr>
              <a:t>Assess the performance of different classification models on an independent test dataset and determine which model achieves the highest accuracy on the test data.</a:t>
            </a:r>
            <a:endParaRPr sz="1100"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M Sans Light"/>
                <a:ea typeface="DM Sans Light"/>
                <a:cs typeface="DM Sans Light"/>
                <a:sym typeface="DM Sans Light"/>
              </a:rPr>
              <a:t>NB: Gaussian Naive Bayes</a:t>
            </a:r>
            <a:endParaRPr sz="1100"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M Sans Light"/>
                <a:ea typeface="DM Sans Light"/>
                <a:cs typeface="DM Sans Light"/>
                <a:sym typeface="DM Sans Light"/>
              </a:rPr>
              <a:t>SVM: Support Vector Machine</a:t>
            </a:r>
            <a:endParaRPr sz="1100"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M Sans Light"/>
                <a:ea typeface="DM Sans Light"/>
                <a:cs typeface="DM Sans Light"/>
                <a:sym typeface="DM Sans Light"/>
              </a:rPr>
              <a:t>GBM: Gradient Boosting</a:t>
            </a:r>
            <a:endParaRPr sz="1100"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M Sans Light"/>
                <a:ea typeface="DM Sans Light"/>
                <a:cs typeface="DM Sans Light"/>
                <a:sym typeface="DM Sans Light"/>
              </a:rPr>
              <a:t>RF: Random Forest</a:t>
            </a:r>
            <a:endParaRPr sz="1100"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cxnSp>
        <p:nvCxnSpPr>
          <p:cNvPr id="470" name="Google Shape;470;p59"/>
          <p:cNvCxnSpPr/>
          <p:nvPr/>
        </p:nvCxnSpPr>
        <p:spPr>
          <a:xfrm rot="10800000">
            <a:off x="8111007" y="405875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59"/>
          <p:cNvSpPr txBox="1"/>
          <p:nvPr/>
        </p:nvSpPr>
        <p:spPr>
          <a:xfrm flipH="1" rot="-5400000">
            <a:off x="170150" y="248430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2023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472" name="Google Shape;47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438" y="152400"/>
            <a:ext cx="5242573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9450" y="3436237"/>
            <a:ext cx="3144550" cy="289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0"/>
          <p:cNvSpPr txBox="1"/>
          <p:nvPr>
            <p:ph type="title"/>
          </p:nvPr>
        </p:nvSpPr>
        <p:spPr>
          <a:xfrm flipH="1">
            <a:off x="715725" y="2656650"/>
            <a:ext cx="3668100" cy="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479" name="Google Shape;479;p60"/>
          <p:cNvSpPr txBox="1"/>
          <p:nvPr>
            <p:ph idx="1" type="subTitle"/>
          </p:nvPr>
        </p:nvSpPr>
        <p:spPr>
          <a:xfrm flipH="1">
            <a:off x="715547" y="3443550"/>
            <a:ext cx="45486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DM Sans Light"/>
                <a:ea typeface="DM Sans Light"/>
                <a:cs typeface="DM Sans Light"/>
                <a:sym typeface="DM Sans Light"/>
              </a:rPr>
              <a:t>A</a:t>
            </a:r>
            <a:r>
              <a:rPr lang="en" sz="1300">
                <a:latin typeface="DM Sans Light"/>
                <a:ea typeface="DM Sans Light"/>
                <a:cs typeface="DM Sans Light"/>
                <a:sym typeface="DM Sans Light"/>
              </a:rPr>
              <a:t> detailed summary of the model's performance on the test dataset in a classification task</a:t>
            </a:r>
            <a:br>
              <a:rPr lang="en" sz="1300">
                <a:latin typeface="DM Sans Light"/>
                <a:ea typeface="DM Sans Light"/>
                <a:cs typeface="DM Sans Light"/>
                <a:sym typeface="DM Sans Light"/>
              </a:rPr>
            </a:br>
            <a:br>
              <a:rPr lang="en" sz="1300">
                <a:latin typeface="DM Sans Light"/>
                <a:ea typeface="DM Sans Light"/>
                <a:cs typeface="DM Sans Light"/>
                <a:sym typeface="DM Sans Light"/>
              </a:rPr>
            </a:br>
            <a:r>
              <a:rPr lang="en" sz="1300">
                <a:latin typeface="DM Sans Light"/>
                <a:ea typeface="DM Sans Light"/>
                <a:cs typeface="DM Sans Light"/>
                <a:sym typeface="DM Sans Light"/>
              </a:rPr>
              <a:t>classification report is a valuable tool for understanding how well a model performs on individual classes within a multi-class classification problem</a:t>
            </a:r>
            <a:endParaRPr sz="1300"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cxnSp>
        <p:nvCxnSpPr>
          <p:cNvPr id="480" name="Google Shape;480;p60"/>
          <p:cNvCxnSpPr/>
          <p:nvPr/>
        </p:nvCxnSpPr>
        <p:spPr>
          <a:xfrm rot="10800000">
            <a:off x="808657" y="2594250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1" name="Google Shape;481;p60"/>
          <p:cNvSpPr txBox="1"/>
          <p:nvPr/>
        </p:nvSpPr>
        <p:spPr>
          <a:xfrm flipH="1" rot="-5400000">
            <a:off x="170150" y="248430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2023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482" name="Google Shape;48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25" y="314825"/>
            <a:ext cx="5114925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4"/>
          <p:cNvPicPr preferRelativeResize="0"/>
          <p:nvPr/>
        </p:nvPicPr>
        <p:blipFill rotWithShape="1">
          <a:blip r:embed="rId3">
            <a:alphaModFix/>
          </a:blip>
          <a:srcRect b="0" l="7432" r="10620" t="0"/>
          <a:stretch/>
        </p:blipFill>
        <p:spPr>
          <a:xfrm>
            <a:off x="5130125" y="540875"/>
            <a:ext cx="3298174" cy="406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4"/>
          <p:cNvSpPr txBox="1"/>
          <p:nvPr>
            <p:ph type="title"/>
          </p:nvPr>
        </p:nvSpPr>
        <p:spPr>
          <a:xfrm flipH="1">
            <a:off x="706925" y="722425"/>
            <a:ext cx="3112800" cy="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50"/>
              <a:t>Questions</a:t>
            </a:r>
            <a:endParaRPr sz="4350"/>
          </a:p>
        </p:txBody>
      </p:sp>
      <p:sp>
        <p:nvSpPr>
          <p:cNvPr id="193" name="Google Shape;193;p34"/>
          <p:cNvSpPr txBox="1"/>
          <p:nvPr>
            <p:ph idx="1" type="subTitle"/>
          </p:nvPr>
        </p:nvSpPr>
        <p:spPr>
          <a:xfrm flipH="1">
            <a:off x="706900" y="1587600"/>
            <a:ext cx="3624900" cy="29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1. What is the distribution of lung cancer cases in the dataset?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2. How does age relate to the likelihood of lung cancer?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3. Are there any significant correlations between smoking and other attributes with the presence of lung cancer?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4. What are the most common symptoms and conditions associated with lung cancer?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5. Does Gender have correlation to lung cancer?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194" name="Google Shape;194;p34"/>
          <p:cNvCxnSpPr/>
          <p:nvPr/>
        </p:nvCxnSpPr>
        <p:spPr>
          <a:xfrm rot="10800000">
            <a:off x="844753" y="812425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34"/>
          <p:cNvSpPr txBox="1"/>
          <p:nvPr/>
        </p:nvSpPr>
        <p:spPr>
          <a:xfrm rot="5400000">
            <a:off x="8326707" y="248430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2023</a:t>
            </a:r>
            <a:endParaRPr sz="12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1"/>
          <p:cNvSpPr txBox="1"/>
          <p:nvPr>
            <p:ph type="title"/>
          </p:nvPr>
        </p:nvSpPr>
        <p:spPr>
          <a:xfrm flipH="1">
            <a:off x="715575" y="2656650"/>
            <a:ext cx="5940300" cy="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sp>
        <p:nvSpPr>
          <p:cNvPr id="488" name="Google Shape;488;p61"/>
          <p:cNvSpPr txBox="1"/>
          <p:nvPr>
            <p:ph idx="1" type="subTitle"/>
          </p:nvPr>
        </p:nvSpPr>
        <p:spPr>
          <a:xfrm flipH="1">
            <a:off x="715547" y="3443550"/>
            <a:ext cx="45486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M Sans Light"/>
                <a:ea typeface="DM Sans Light"/>
                <a:cs typeface="DM Sans Light"/>
                <a:sym typeface="DM Sans Light"/>
              </a:rPr>
              <a:t>V</a:t>
            </a:r>
            <a:r>
              <a:rPr lang="en" sz="1200">
                <a:latin typeface="DM Sans Light"/>
                <a:ea typeface="DM Sans Light"/>
                <a:cs typeface="DM Sans Light"/>
                <a:sym typeface="DM Sans Light"/>
              </a:rPr>
              <a:t>isualize and evaluate the model's performance using a confusion matrix</a:t>
            </a:r>
            <a:br>
              <a:rPr lang="en" sz="1200">
                <a:latin typeface="DM Sans Light"/>
                <a:ea typeface="DM Sans Light"/>
                <a:cs typeface="DM Sans Light"/>
                <a:sym typeface="DM Sans Light"/>
              </a:rPr>
            </a:br>
            <a:br>
              <a:rPr lang="en" sz="1200">
                <a:latin typeface="DM Sans Light"/>
                <a:ea typeface="DM Sans Light"/>
                <a:cs typeface="DM Sans Light"/>
                <a:sym typeface="DM Sans Light"/>
              </a:rPr>
            </a:br>
            <a:r>
              <a:rPr lang="en" sz="1200">
                <a:latin typeface="DM Sans Light"/>
                <a:ea typeface="DM Sans Light"/>
                <a:cs typeface="DM Sans Light"/>
                <a:sym typeface="DM Sans Light"/>
              </a:rPr>
              <a:t>Comprehensive view of how well the model performs in terms of correct and incorrect predictions for each class</a:t>
            </a:r>
            <a:endParaRPr sz="1200"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cxnSp>
        <p:nvCxnSpPr>
          <p:cNvPr id="489" name="Google Shape;489;p61"/>
          <p:cNvCxnSpPr/>
          <p:nvPr/>
        </p:nvCxnSpPr>
        <p:spPr>
          <a:xfrm rot="10800000">
            <a:off x="808657" y="2594250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0" name="Google Shape;490;p61"/>
          <p:cNvSpPr txBox="1"/>
          <p:nvPr/>
        </p:nvSpPr>
        <p:spPr>
          <a:xfrm flipH="1" rot="-5400000">
            <a:off x="170150" y="248430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2023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491" name="Google Shape;49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25" y="1267875"/>
            <a:ext cx="4836926" cy="117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8875" y="0"/>
            <a:ext cx="2820183" cy="24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2"/>
          <p:cNvSpPr txBox="1"/>
          <p:nvPr>
            <p:ph type="title"/>
          </p:nvPr>
        </p:nvSpPr>
        <p:spPr>
          <a:xfrm flipH="1">
            <a:off x="715724" y="2656650"/>
            <a:ext cx="4811100" cy="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Report</a:t>
            </a:r>
            <a:endParaRPr/>
          </a:p>
        </p:txBody>
      </p:sp>
      <p:sp>
        <p:nvSpPr>
          <p:cNvPr id="498" name="Google Shape;498;p62"/>
          <p:cNvSpPr txBox="1"/>
          <p:nvPr>
            <p:ph idx="1" type="subTitle"/>
          </p:nvPr>
        </p:nvSpPr>
        <p:spPr>
          <a:xfrm flipH="1">
            <a:off x="715547" y="3443550"/>
            <a:ext cx="45486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M Sans Light"/>
                <a:ea typeface="DM Sans Light"/>
                <a:cs typeface="DM Sans Light"/>
                <a:sym typeface="DM Sans Light"/>
              </a:rPr>
              <a:t>prediction report, where it displays the predicted values, actual values, and the corresponding data for each instance in the test dataset.</a:t>
            </a:r>
            <a:br>
              <a:rPr lang="en" sz="1200">
                <a:latin typeface="DM Sans Light"/>
                <a:ea typeface="DM Sans Light"/>
                <a:cs typeface="DM Sans Light"/>
                <a:sym typeface="DM Sans Light"/>
              </a:rPr>
            </a:br>
            <a:br>
              <a:rPr lang="en" sz="1200">
                <a:latin typeface="DM Sans Light"/>
                <a:ea typeface="DM Sans Light"/>
                <a:cs typeface="DM Sans Light"/>
                <a:sym typeface="DM Sans Light"/>
              </a:rPr>
            </a:br>
            <a:r>
              <a:rPr lang="en" sz="1200">
                <a:latin typeface="DM Sans Light"/>
                <a:ea typeface="DM Sans Light"/>
                <a:cs typeface="DM Sans Light"/>
                <a:sym typeface="DM Sans Light"/>
              </a:rPr>
              <a:t>manual inspection of the model's predictions and how they compare to the actual values in the test datase</a:t>
            </a:r>
            <a:endParaRPr sz="1200"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cxnSp>
        <p:nvCxnSpPr>
          <p:cNvPr id="499" name="Google Shape;499;p62"/>
          <p:cNvCxnSpPr/>
          <p:nvPr/>
        </p:nvCxnSpPr>
        <p:spPr>
          <a:xfrm rot="10800000">
            <a:off x="808657" y="2594250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0" name="Google Shape;500;p62"/>
          <p:cNvSpPr txBox="1"/>
          <p:nvPr/>
        </p:nvSpPr>
        <p:spPr>
          <a:xfrm flipH="1" rot="-5400000">
            <a:off x="170150" y="248430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2023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501" name="Google Shape;50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0" y="516850"/>
            <a:ext cx="6746751" cy="792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550" y="1483452"/>
            <a:ext cx="6919224" cy="760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3"/>
          <p:cNvSpPr txBox="1"/>
          <p:nvPr>
            <p:ph type="title"/>
          </p:nvPr>
        </p:nvSpPr>
        <p:spPr>
          <a:xfrm>
            <a:off x="715550" y="2970425"/>
            <a:ext cx="4049400" cy="9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508" name="Google Shape;508;p63"/>
          <p:cNvSpPr txBox="1"/>
          <p:nvPr>
            <p:ph idx="2" type="title"/>
          </p:nvPr>
        </p:nvSpPr>
        <p:spPr>
          <a:xfrm>
            <a:off x="715550" y="1176775"/>
            <a:ext cx="21999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(03)</a:t>
            </a:r>
            <a:endParaRPr/>
          </a:p>
        </p:txBody>
      </p:sp>
      <p:sp>
        <p:nvSpPr>
          <p:cNvPr id="509" name="Google Shape;509;p63"/>
          <p:cNvSpPr txBox="1"/>
          <p:nvPr>
            <p:ph idx="1" type="subTitle"/>
          </p:nvPr>
        </p:nvSpPr>
        <p:spPr>
          <a:xfrm>
            <a:off x="715550" y="3942976"/>
            <a:ext cx="4049400" cy="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Implementation &amp; Deployment</a:t>
            </a:r>
            <a:endParaRPr/>
          </a:p>
        </p:txBody>
      </p:sp>
      <p:pic>
        <p:nvPicPr>
          <p:cNvPr id="510" name="Google Shape;510;p63"/>
          <p:cNvPicPr preferRelativeResize="0"/>
          <p:nvPr/>
        </p:nvPicPr>
        <p:blipFill rotWithShape="1">
          <a:blip r:embed="rId3">
            <a:alphaModFix/>
          </a:blip>
          <a:srcRect b="0" l="23992" r="23986" t="0"/>
          <a:stretch/>
        </p:blipFill>
        <p:spPr>
          <a:xfrm>
            <a:off x="5254146" y="538255"/>
            <a:ext cx="3174303" cy="40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3"/>
          <p:cNvSpPr txBox="1"/>
          <p:nvPr/>
        </p:nvSpPr>
        <p:spPr>
          <a:xfrm rot="5400000">
            <a:off x="8326707" y="248430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2022</a:t>
            </a:r>
            <a:endParaRPr sz="12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512" name="Google Shape;512;p63"/>
          <p:cNvCxnSpPr/>
          <p:nvPr/>
        </p:nvCxnSpPr>
        <p:spPr>
          <a:xfrm>
            <a:off x="862775" y="2818025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4"/>
          <p:cNvSpPr txBox="1"/>
          <p:nvPr>
            <p:ph type="title"/>
          </p:nvPr>
        </p:nvSpPr>
        <p:spPr>
          <a:xfrm flipH="1">
            <a:off x="5774126" y="468275"/>
            <a:ext cx="3214800" cy="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&amp; Run</a:t>
            </a:r>
            <a:endParaRPr/>
          </a:p>
        </p:txBody>
      </p:sp>
      <p:sp>
        <p:nvSpPr>
          <p:cNvPr id="518" name="Google Shape;518;p64"/>
          <p:cNvSpPr txBox="1"/>
          <p:nvPr>
            <p:ph idx="1" type="subTitle"/>
          </p:nvPr>
        </p:nvSpPr>
        <p:spPr>
          <a:xfrm flipH="1">
            <a:off x="6520225" y="1828775"/>
            <a:ext cx="24687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M Sans Light"/>
                <a:ea typeface="DM Sans Light"/>
                <a:cs typeface="DM Sans Light"/>
                <a:sym typeface="DM Sans Light"/>
              </a:rPr>
              <a:t>Streamlit web application that performs data analysis and visualization for lung cancer-related data</a:t>
            </a:r>
            <a:endParaRPr sz="11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cxnSp>
        <p:nvCxnSpPr>
          <p:cNvPr id="519" name="Google Shape;519;p64"/>
          <p:cNvCxnSpPr/>
          <p:nvPr/>
        </p:nvCxnSpPr>
        <p:spPr>
          <a:xfrm rot="10800000">
            <a:off x="8111007" y="405875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0" name="Google Shape;520;p64"/>
          <p:cNvSpPr txBox="1"/>
          <p:nvPr/>
        </p:nvSpPr>
        <p:spPr>
          <a:xfrm flipH="1" rot="-5400000">
            <a:off x="170150" y="248430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2023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521" name="Google Shape;521;p64"/>
          <p:cNvPicPr preferRelativeResize="0"/>
          <p:nvPr/>
        </p:nvPicPr>
        <p:blipFill rotWithShape="1">
          <a:blip r:embed="rId3">
            <a:alphaModFix/>
          </a:blip>
          <a:srcRect b="0" l="0" r="990" t="0"/>
          <a:stretch/>
        </p:blipFill>
        <p:spPr>
          <a:xfrm>
            <a:off x="715550" y="152400"/>
            <a:ext cx="5969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4"/>
          <p:cNvPicPr preferRelativeResize="0"/>
          <p:nvPr/>
        </p:nvPicPr>
        <p:blipFill rotWithShape="1">
          <a:blip r:embed="rId4">
            <a:alphaModFix/>
          </a:blip>
          <a:srcRect b="0" l="0" r="990" t="0"/>
          <a:stretch/>
        </p:blipFill>
        <p:spPr>
          <a:xfrm>
            <a:off x="715550" y="729275"/>
            <a:ext cx="5969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550" y="1123450"/>
            <a:ext cx="5456674" cy="386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5"/>
          <p:cNvSpPr txBox="1"/>
          <p:nvPr/>
        </p:nvSpPr>
        <p:spPr>
          <a:xfrm flipH="1" rot="-5400000">
            <a:off x="170150" y="248430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2023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529" name="Google Shape;529;p65"/>
          <p:cNvPicPr preferRelativeResize="0"/>
          <p:nvPr/>
        </p:nvPicPr>
        <p:blipFill rotWithShape="1">
          <a:blip r:embed="rId3">
            <a:alphaModFix/>
          </a:blip>
          <a:srcRect b="0" l="0" r="11174" t="0"/>
          <a:stretch/>
        </p:blipFill>
        <p:spPr>
          <a:xfrm>
            <a:off x="715550" y="93275"/>
            <a:ext cx="3475900" cy="304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400" y="2014875"/>
            <a:ext cx="3730351" cy="3128624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5"/>
          <p:cNvSpPr txBox="1"/>
          <p:nvPr>
            <p:ph type="title"/>
          </p:nvPr>
        </p:nvSpPr>
        <p:spPr>
          <a:xfrm flipH="1">
            <a:off x="5774126" y="163475"/>
            <a:ext cx="3214800" cy="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532" name="Google Shape;532;p65"/>
          <p:cNvSpPr txBox="1"/>
          <p:nvPr>
            <p:ph idx="1" type="subTitle"/>
          </p:nvPr>
        </p:nvSpPr>
        <p:spPr>
          <a:xfrm flipH="1">
            <a:off x="4776323" y="1028650"/>
            <a:ext cx="42126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DM Sans Light"/>
                <a:ea typeface="DM Sans Light"/>
                <a:cs typeface="DM Sans Light"/>
                <a:sym typeface="DM Sans Light"/>
              </a:rPr>
              <a:t>Create an interactive web application that allows users to explore and analyze lung cancer-related data with various visualization and data filtering options.</a:t>
            </a:r>
            <a:endParaRPr sz="13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cxnSp>
        <p:nvCxnSpPr>
          <p:cNvPr id="533" name="Google Shape;533;p65"/>
          <p:cNvCxnSpPr/>
          <p:nvPr/>
        </p:nvCxnSpPr>
        <p:spPr>
          <a:xfrm rot="10800000">
            <a:off x="8111007" y="101075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/>
          <p:nvPr>
            <p:ph type="title"/>
          </p:nvPr>
        </p:nvSpPr>
        <p:spPr>
          <a:xfrm flipH="1">
            <a:off x="5850326" y="468275"/>
            <a:ext cx="3214800" cy="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50"/>
              <a:t>Streamlit</a:t>
            </a:r>
            <a:endParaRPr sz="36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50"/>
              <a:t>Lung Cancer</a:t>
            </a:r>
            <a:endParaRPr sz="365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50"/>
              <a:t>Analysis App</a:t>
            </a:r>
            <a:endParaRPr sz="3650"/>
          </a:p>
        </p:txBody>
      </p:sp>
      <p:sp>
        <p:nvSpPr>
          <p:cNvPr id="539" name="Google Shape;539;p66"/>
          <p:cNvSpPr txBox="1"/>
          <p:nvPr>
            <p:ph idx="1" type="subTitle"/>
          </p:nvPr>
        </p:nvSpPr>
        <p:spPr>
          <a:xfrm flipH="1">
            <a:off x="6596425" y="2285975"/>
            <a:ext cx="24687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M Sans Light"/>
                <a:ea typeface="DM Sans Light"/>
                <a:cs typeface="DM Sans Light"/>
                <a:sym typeface="DM Sans Light"/>
              </a:rPr>
              <a:t>Streamlit web application that performs data analysis and visualization for lung cancer-related data</a:t>
            </a:r>
            <a:endParaRPr sz="11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cxnSp>
        <p:nvCxnSpPr>
          <p:cNvPr id="540" name="Google Shape;540;p66"/>
          <p:cNvCxnSpPr/>
          <p:nvPr/>
        </p:nvCxnSpPr>
        <p:spPr>
          <a:xfrm rot="10800000">
            <a:off x="8111007" y="405875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1" name="Google Shape;541;p66"/>
          <p:cNvSpPr txBox="1"/>
          <p:nvPr/>
        </p:nvSpPr>
        <p:spPr>
          <a:xfrm flipH="1" rot="-5400000">
            <a:off x="170150" y="248430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2023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542" name="Google Shape;542;p66" title="Screen Recording 2023-10-16 at 10.41.04 a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550" y="653850"/>
            <a:ext cx="5508962" cy="4131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67"/>
          <p:cNvPicPr preferRelativeResize="0"/>
          <p:nvPr/>
        </p:nvPicPr>
        <p:blipFill rotWithShape="1">
          <a:blip r:embed="rId3">
            <a:alphaModFix/>
          </a:blip>
          <a:srcRect b="0" l="4946" r="4946" t="0"/>
          <a:stretch/>
        </p:blipFill>
        <p:spPr>
          <a:xfrm>
            <a:off x="4959950" y="519675"/>
            <a:ext cx="3697975" cy="41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67"/>
          <p:cNvSpPr txBox="1"/>
          <p:nvPr>
            <p:ph idx="4294967295" type="title"/>
          </p:nvPr>
        </p:nvSpPr>
        <p:spPr>
          <a:xfrm>
            <a:off x="585650" y="693962"/>
            <a:ext cx="32379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lt1"/>
                </a:solidFill>
              </a:rPr>
              <a:t>Thanks</a:t>
            </a:r>
            <a:endParaRPr sz="6400">
              <a:solidFill>
                <a:schemeClr val="lt1"/>
              </a:solidFill>
            </a:endParaRPr>
          </a:p>
        </p:txBody>
      </p:sp>
      <p:sp>
        <p:nvSpPr>
          <p:cNvPr id="549" name="Google Shape;549;p67"/>
          <p:cNvSpPr txBox="1"/>
          <p:nvPr>
            <p:ph idx="4294967295" type="subTitle"/>
          </p:nvPr>
        </p:nvSpPr>
        <p:spPr>
          <a:xfrm>
            <a:off x="715550" y="1666850"/>
            <a:ext cx="35748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lt1"/>
                </a:solidFill>
              </a:rPr>
              <a:t>Do you have any questions?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References: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MySarahMadBhat. (2021). </a:t>
            </a:r>
            <a:r>
              <a:rPr i="1" lang="en" sz="800">
                <a:solidFill>
                  <a:schemeClr val="lt1"/>
                </a:solidFill>
              </a:rPr>
              <a:t>Lung Cancer Dataset</a:t>
            </a:r>
            <a:r>
              <a:rPr lang="en" sz="800">
                <a:solidFill>
                  <a:schemeClr val="lt1"/>
                </a:solidFill>
              </a:rPr>
              <a:t>. Kaggle. URL: https://www.kaggle.com/datasets/mysarahmadbhat/lung-cancer.</a:t>
            </a:r>
            <a:r>
              <a:rPr lang="en" sz="800">
                <a:solidFill>
                  <a:schemeClr val="lt1"/>
                </a:solidFill>
              </a:rPr>
              <a:t> </a:t>
            </a:r>
            <a:r>
              <a:rPr lang="en" sz="800">
                <a:solidFill>
                  <a:schemeClr val="lt1"/>
                </a:solidFill>
              </a:rPr>
              <a:t>Accessed: [12 October 2023]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Pandas Development Team. (2023). </a:t>
            </a:r>
            <a:r>
              <a:rPr i="1" lang="en" sz="800">
                <a:solidFill>
                  <a:schemeClr val="lt1"/>
                </a:solidFill>
              </a:rPr>
              <a:t>Pandas DataFrame Documentation</a:t>
            </a:r>
            <a:r>
              <a:rPr lang="en" sz="800">
                <a:solidFill>
                  <a:schemeClr val="lt1"/>
                </a:solidFill>
              </a:rPr>
              <a:t>. pandas.pydata.org. URL: https://pandas.pydata.org/docs/reference/api/pandas.DataFrame.html.</a:t>
            </a:r>
            <a:r>
              <a:rPr lang="en" sz="800">
                <a:solidFill>
                  <a:schemeClr val="lt1"/>
                </a:solidFill>
              </a:rPr>
              <a:t> </a:t>
            </a:r>
            <a:r>
              <a:rPr lang="en" sz="800">
                <a:solidFill>
                  <a:schemeClr val="lt1"/>
                </a:solidFill>
              </a:rPr>
              <a:t>Accessed: [1 October 2023]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Streamlit. (2023). </a:t>
            </a:r>
            <a:r>
              <a:rPr i="1" lang="en" sz="800">
                <a:solidFill>
                  <a:schemeClr val="lt1"/>
                </a:solidFill>
              </a:rPr>
              <a:t>st.dataframe API Reference</a:t>
            </a:r>
            <a:r>
              <a:rPr lang="en" sz="800">
                <a:solidFill>
                  <a:schemeClr val="lt1"/>
                </a:solidFill>
              </a:rPr>
              <a:t>. Streamlit Documentation. URL: https://docs.streamlit.io/library/api-reference/data/st.dataframe. Accessed: [2 October 2023].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Indeed. (2023). </a:t>
            </a:r>
            <a:r>
              <a:rPr i="1" lang="en" sz="800">
                <a:solidFill>
                  <a:schemeClr val="lt1"/>
                </a:solidFill>
              </a:rPr>
              <a:t>How to Conduct Exploratory Data Analysis.</a:t>
            </a:r>
            <a:r>
              <a:rPr lang="en" sz="800">
                <a:solidFill>
                  <a:schemeClr val="lt1"/>
                </a:solidFill>
              </a:rPr>
              <a:t> indeed.com. URL: https://www.indeed.com/career-advice/career-development/how-to-conduct-exploratory-data-analysis. Accessed: [31 September 2023]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</p:txBody>
      </p:sp>
      <p:cxnSp>
        <p:nvCxnSpPr>
          <p:cNvPr id="550" name="Google Shape;550;p67"/>
          <p:cNvCxnSpPr/>
          <p:nvPr/>
        </p:nvCxnSpPr>
        <p:spPr>
          <a:xfrm flipH="1" rot="10800000">
            <a:off x="790325" y="1557700"/>
            <a:ext cx="1167300" cy="1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1" name="Google Shape;551;p67"/>
          <p:cNvSpPr txBox="1"/>
          <p:nvPr/>
        </p:nvSpPr>
        <p:spPr>
          <a:xfrm flipH="1" rot="-5400000">
            <a:off x="170150" y="248430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2023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52" name="Google Shape;552;p67"/>
          <p:cNvSpPr txBox="1"/>
          <p:nvPr/>
        </p:nvSpPr>
        <p:spPr>
          <a:xfrm>
            <a:off x="676625" y="4275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ST1(4483) Capstone Project</a:t>
            </a:r>
            <a:endParaRPr sz="1100">
              <a:solidFill>
                <a:schemeClr val="lt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553" name="Google Shape;55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5025" y="471101"/>
            <a:ext cx="1086600" cy="10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715550" y="2970425"/>
            <a:ext cx="4049400" cy="9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201" name="Google Shape;201;p35"/>
          <p:cNvSpPr txBox="1"/>
          <p:nvPr>
            <p:ph idx="2" type="title"/>
          </p:nvPr>
        </p:nvSpPr>
        <p:spPr>
          <a:xfrm>
            <a:off x="715550" y="1176775"/>
            <a:ext cx="21999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(01)</a:t>
            </a:r>
            <a:endParaRPr/>
          </a:p>
        </p:txBody>
      </p:sp>
      <p:sp>
        <p:nvSpPr>
          <p:cNvPr id="202" name="Google Shape;202;p35"/>
          <p:cNvSpPr txBox="1"/>
          <p:nvPr>
            <p:ph idx="1" type="subTitle"/>
          </p:nvPr>
        </p:nvSpPr>
        <p:spPr>
          <a:xfrm>
            <a:off x="715550" y="3942976"/>
            <a:ext cx="4049400" cy="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Exploratory</a:t>
            </a:r>
            <a:r>
              <a:rPr lang="en"/>
              <a:t> Data Analysis</a:t>
            </a:r>
            <a:endParaRPr/>
          </a:p>
        </p:txBody>
      </p:sp>
      <p:pic>
        <p:nvPicPr>
          <p:cNvPr id="203" name="Google Shape;203;p35"/>
          <p:cNvPicPr preferRelativeResize="0"/>
          <p:nvPr/>
        </p:nvPicPr>
        <p:blipFill rotWithShape="1">
          <a:blip r:embed="rId3">
            <a:alphaModFix/>
          </a:blip>
          <a:srcRect b="0" l="20734" r="20728" t="0"/>
          <a:stretch/>
        </p:blipFill>
        <p:spPr>
          <a:xfrm>
            <a:off x="5254146" y="538255"/>
            <a:ext cx="3174305" cy="406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5"/>
          <p:cNvSpPr txBox="1"/>
          <p:nvPr/>
        </p:nvSpPr>
        <p:spPr>
          <a:xfrm rot="5400000">
            <a:off x="8326707" y="248430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2022</a:t>
            </a:r>
            <a:endParaRPr sz="1200">
              <a:solidFill>
                <a:schemeClr val="dk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205" name="Google Shape;205;p35"/>
          <p:cNvCxnSpPr/>
          <p:nvPr/>
        </p:nvCxnSpPr>
        <p:spPr>
          <a:xfrm>
            <a:off x="862775" y="2818025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idx="6" type="title"/>
          </p:nvPr>
        </p:nvSpPr>
        <p:spPr>
          <a:xfrm>
            <a:off x="715700" y="538250"/>
            <a:ext cx="7713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Start</a:t>
            </a:r>
            <a:endParaRPr b="0" sz="3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11" name="Google Shape;211;p36"/>
          <p:cNvSpPr txBox="1"/>
          <p:nvPr>
            <p:ph type="title"/>
          </p:nvPr>
        </p:nvSpPr>
        <p:spPr>
          <a:xfrm flipH="1">
            <a:off x="4878400" y="2885874"/>
            <a:ext cx="2980800" cy="306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Dataset Retrieval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212" name="Google Shape;212;p36"/>
          <p:cNvSpPr txBox="1"/>
          <p:nvPr>
            <p:ph idx="1" type="subTitle"/>
          </p:nvPr>
        </p:nvSpPr>
        <p:spPr>
          <a:xfrm flipH="1">
            <a:off x="4878300" y="3319175"/>
            <a:ext cx="36321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To read the CSV (Comma-Separated Values) file named "surveylungcancer.csv" from a specific file path (My Drive)</a:t>
            </a:r>
            <a:endParaRPr>
              <a:solidFill>
                <a:schemeClr val="lt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13" name="Google Shape;213;p36"/>
          <p:cNvSpPr txBox="1"/>
          <p:nvPr>
            <p:ph idx="2" type="title"/>
          </p:nvPr>
        </p:nvSpPr>
        <p:spPr>
          <a:xfrm flipH="1">
            <a:off x="1275500" y="1787700"/>
            <a:ext cx="2980800" cy="306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Import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4" name="Google Shape;214;p36"/>
          <p:cNvSpPr txBox="1"/>
          <p:nvPr>
            <p:ph idx="3" type="subTitle"/>
          </p:nvPr>
        </p:nvSpPr>
        <p:spPr>
          <a:xfrm flipH="1">
            <a:off x="1068200" y="2220975"/>
            <a:ext cx="31881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Preparing the environment to interact with Google Drive in Google Colab</a:t>
            </a:r>
            <a:endParaRPr>
              <a:solidFill>
                <a:schemeClr val="lt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cxnSp>
        <p:nvCxnSpPr>
          <p:cNvPr id="215" name="Google Shape;215;p36"/>
          <p:cNvCxnSpPr/>
          <p:nvPr/>
        </p:nvCxnSpPr>
        <p:spPr>
          <a:xfrm>
            <a:off x="2449569" y="1969396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6"/>
          <p:cNvCxnSpPr/>
          <p:nvPr/>
        </p:nvCxnSpPr>
        <p:spPr>
          <a:xfrm>
            <a:off x="7043044" y="3071584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813" y="1736285"/>
            <a:ext cx="3033225" cy="94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900" y="3319175"/>
            <a:ext cx="4386402" cy="2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6"/>
          <p:cNvSpPr txBox="1"/>
          <p:nvPr/>
        </p:nvSpPr>
        <p:spPr>
          <a:xfrm rot="5400000">
            <a:off x="8326707" y="248430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2023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715700" y="969100"/>
            <a:ext cx="479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The following are the code snippets for dataset retrieval:</a:t>
            </a:r>
            <a:endParaRPr>
              <a:solidFill>
                <a:schemeClr val="lt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cxnSp>
        <p:nvCxnSpPr>
          <p:cNvPr id="221" name="Google Shape;221;p36"/>
          <p:cNvCxnSpPr/>
          <p:nvPr/>
        </p:nvCxnSpPr>
        <p:spPr>
          <a:xfrm>
            <a:off x="817250" y="466550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715550" y="495451"/>
            <a:ext cx="51162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</a:t>
            </a:r>
            <a:endParaRPr/>
          </a:p>
        </p:txBody>
      </p:sp>
      <p:sp>
        <p:nvSpPr>
          <p:cNvPr id="227" name="Google Shape;227;p37"/>
          <p:cNvSpPr txBox="1"/>
          <p:nvPr>
            <p:ph idx="1" type="subTitle"/>
          </p:nvPr>
        </p:nvSpPr>
        <p:spPr>
          <a:xfrm>
            <a:off x="715550" y="1277100"/>
            <a:ext cx="44358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DM Sans Light"/>
                <a:ea typeface="DM Sans Light"/>
                <a:cs typeface="DM Sans Light"/>
                <a:sym typeface="DM Sans Light"/>
              </a:rPr>
              <a:t>These</a:t>
            </a:r>
            <a:r>
              <a:rPr lang="en" sz="1400">
                <a:latin typeface="DM Sans Light"/>
                <a:ea typeface="DM Sans Light"/>
                <a:cs typeface="DM Sans Light"/>
                <a:sym typeface="DM Sans Light"/>
              </a:rPr>
              <a:t> are the </a:t>
            </a:r>
            <a:r>
              <a:rPr lang="en" sz="1400">
                <a:latin typeface="DM Sans Light"/>
                <a:ea typeface="DM Sans Light"/>
                <a:cs typeface="DM Sans Light"/>
                <a:sym typeface="DM Sans Light"/>
              </a:rPr>
              <a:t>libraries</a:t>
            </a:r>
            <a:r>
              <a:rPr lang="en" sz="1400">
                <a:latin typeface="DM Sans Light"/>
                <a:ea typeface="DM Sans Light"/>
                <a:cs typeface="DM Sans Light"/>
                <a:sym typeface="DM Sans Light"/>
              </a:rPr>
              <a:t> that are needed for my EDA.</a:t>
            </a:r>
            <a:endParaRPr sz="14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28" name="Google Shape;228;p37"/>
          <p:cNvSpPr txBox="1"/>
          <p:nvPr/>
        </p:nvSpPr>
        <p:spPr>
          <a:xfrm rot="5400000">
            <a:off x="8326707" y="248430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2023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229" name="Google Shape;229;p37"/>
          <p:cNvCxnSpPr/>
          <p:nvPr/>
        </p:nvCxnSpPr>
        <p:spPr>
          <a:xfrm>
            <a:off x="817250" y="466550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0" name="Google Shape;2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50" y="1851700"/>
            <a:ext cx="7262623" cy="27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 flipH="1">
            <a:off x="5603601" y="1865425"/>
            <a:ext cx="3214800" cy="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&amp; Tail</a:t>
            </a:r>
            <a:endParaRPr/>
          </a:p>
        </p:txBody>
      </p:sp>
      <p:sp>
        <p:nvSpPr>
          <p:cNvPr id="236" name="Google Shape;236;p38"/>
          <p:cNvSpPr txBox="1"/>
          <p:nvPr>
            <p:ph idx="1" type="subTitle"/>
          </p:nvPr>
        </p:nvSpPr>
        <p:spPr>
          <a:xfrm flipH="1">
            <a:off x="5522900" y="2654400"/>
            <a:ext cx="3295500" cy="6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 Light"/>
                <a:ea typeface="DM Sans Light"/>
                <a:cs typeface="DM Sans Light"/>
                <a:sym typeface="DM Sans Light"/>
              </a:rPr>
              <a:t>This displays the first 5 data description (Head) &amp; the last 5 (Tails)</a:t>
            </a:r>
            <a:endParaRPr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cxnSp>
        <p:nvCxnSpPr>
          <p:cNvPr id="237" name="Google Shape;237;p38"/>
          <p:cNvCxnSpPr/>
          <p:nvPr/>
        </p:nvCxnSpPr>
        <p:spPr>
          <a:xfrm rot="10800000">
            <a:off x="7864282" y="1803025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38"/>
          <p:cNvSpPr txBox="1"/>
          <p:nvPr/>
        </p:nvSpPr>
        <p:spPr>
          <a:xfrm flipH="1" rot="-5400000">
            <a:off x="170150" y="248430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2023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239" name="Google Shape;2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50" y="921438"/>
            <a:ext cx="2245100" cy="32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6750" y="921450"/>
            <a:ext cx="2359200" cy="3291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38"/>
          <p:cNvCxnSpPr/>
          <p:nvPr/>
        </p:nvCxnSpPr>
        <p:spPr>
          <a:xfrm flipH="1">
            <a:off x="3095650" y="1408950"/>
            <a:ext cx="12300" cy="2325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38"/>
          <p:cNvSpPr/>
          <p:nvPr/>
        </p:nvSpPr>
        <p:spPr>
          <a:xfrm>
            <a:off x="3191550" y="1248975"/>
            <a:ext cx="112800" cy="115500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3" name="Google Shape;243;p38"/>
          <p:cNvSpPr/>
          <p:nvPr/>
        </p:nvSpPr>
        <p:spPr>
          <a:xfrm>
            <a:off x="805950" y="972850"/>
            <a:ext cx="174900" cy="115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4" name="Google Shape;244;p38"/>
          <p:cNvSpPr/>
          <p:nvPr/>
        </p:nvSpPr>
        <p:spPr>
          <a:xfrm>
            <a:off x="3166750" y="950400"/>
            <a:ext cx="174900" cy="115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/>
          <p:nvPr>
            <p:ph idx="6" type="title"/>
          </p:nvPr>
        </p:nvSpPr>
        <p:spPr>
          <a:xfrm>
            <a:off x="715500" y="620475"/>
            <a:ext cx="7713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Shape of the DataFrame</a:t>
            </a:r>
            <a:endParaRPr b="0" sz="3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50" name="Google Shape;250;p39"/>
          <p:cNvSpPr txBox="1"/>
          <p:nvPr>
            <p:ph type="title"/>
          </p:nvPr>
        </p:nvSpPr>
        <p:spPr>
          <a:xfrm flipH="1">
            <a:off x="715800" y="2495549"/>
            <a:ext cx="2980800" cy="306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Headers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51" name="Google Shape;251;p39"/>
          <p:cNvSpPr txBox="1"/>
          <p:nvPr>
            <p:ph idx="1" type="subTitle"/>
          </p:nvPr>
        </p:nvSpPr>
        <p:spPr>
          <a:xfrm flipH="1">
            <a:off x="715700" y="3005050"/>
            <a:ext cx="36321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To retrieve and display the column headers (or feature names) of the df. This step helps to identify the variables or attributes in the dataset.</a:t>
            </a:r>
            <a:endParaRPr>
              <a:solidFill>
                <a:schemeClr val="lt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cxnSp>
        <p:nvCxnSpPr>
          <p:cNvPr id="252" name="Google Shape;252;p39"/>
          <p:cNvCxnSpPr/>
          <p:nvPr/>
        </p:nvCxnSpPr>
        <p:spPr>
          <a:xfrm>
            <a:off x="817244" y="2495559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39"/>
          <p:cNvSpPr txBox="1"/>
          <p:nvPr/>
        </p:nvSpPr>
        <p:spPr>
          <a:xfrm rot="5400000">
            <a:off x="8326707" y="248430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2023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54" name="Google Shape;254;p39"/>
          <p:cNvSpPr txBox="1"/>
          <p:nvPr/>
        </p:nvSpPr>
        <p:spPr>
          <a:xfrm>
            <a:off x="715500" y="1051325"/>
            <a:ext cx="691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To determine and display the dimensions of the df, showing the number of rows and columns it contains. This provides an overview of the dataset's size.</a:t>
            </a:r>
            <a:endParaRPr sz="1300">
              <a:solidFill>
                <a:schemeClr val="lt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cxnSp>
        <p:nvCxnSpPr>
          <p:cNvPr id="255" name="Google Shape;255;p39"/>
          <p:cNvCxnSpPr/>
          <p:nvPr/>
        </p:nvCxnSpPr>
        <p:spPr>
          <a:xfrm>
            <a:off x="817050" y="548775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6" name="Google Shape;2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00" y="1644838"/>
            <a:ext cx="4963076" cy="5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550" y="3661670"/>
            <a:ext cx="4240575" cy="9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idx="6" type="title"/>
          </p:nvPr>
        </p:nvSpPr>
        <p:spPr>
          <a:xfrm>
            <a:off x="715500" y="175975"/>
            <a:ext cx="7713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Unique value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&amp; Information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3" name="Google Shape;263;p40"/>
          <p:cNvSpPr txBox="1"/>
          <p:nvPr>
            <p:ph type="title"/>
          </p:nvPr>
        </p:nvSpPr>
        <p:spPr>
          <a:xfrm flipH="1">
            <a:off x="4872775" y="3104095"/>
            <a:ext cx="2371800" cy="26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Information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4" name="Google Shape;264;p40"/>
          <p:cNvSpPr txBox="1"/>
          <p:nvPr>
            <p:ph idx="1" type="subTitle"/>
          </p:nvPr>
        </p:nvSpPr>
        <p:spPr>
          <a:xfrm flipH="1">
            <a:off x="4872800" y="3518925"/>
            <a:ext cx="3555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To provide comprehensive information about the df, including the data types of each column, the number of non-null (non-missing) values, and the memory usage. This summary is helpful for understanding the structure and content of the dataset</a:t>
            </a:r>
            <a:endParaRPr sz="1300">
              <a:solidFill>
                <a:schemeClr val="lt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65" name="Google Shape;265;p40"/>
          <p:cNvSpPr txBox="1"/>
          <p:nvPr>
            <p:ph idx="2" type="title"/>
          </p:nvPr>
        </p:nvSpPr>
        <p:spPr>
          <a:xfrm flipH="1">
            <a:off x="738900" y="3636234"/>
            <a:ext cx="2371800" cy="26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Unique values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6" name="Google Shape;266;p40"/>
          <p:cNvSpPr txBox="1"/>
          <p:nvPr>
            <p:ph idx="3" type="subTitle"/>
          </p:nvPr>
        </p:nvSpPr>
        <p:spPr>
          <a:xfrm flipH="1">
            <a:off x="738850" y="4050925"/>
            <a:ext cx="29562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To determine and display the count of unique values in each column of the df. This provides insights into the diversity of values in each feature or attribute.</a:t>
            </a:r>
            <a:endParaRPr sz="1300">
              <a:solidFill>
                <a:schemeClr val="lt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cxnSp>
        <p:nvCxnSpPr>
          <p:cNvPr id="267" name="Google Shape;267;p40"/>
          <p:cNvCxnSpPr/>
          <p:nvPr/>
        </p:nvCxnSpPr>
        <p:spPr>
          <a:xfrm>
            <a:off x="831807" y="3528198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40"/>
          <p:cNvCxnSpPr/>
          <p:nvPr/>
        </p:nvCxnSpPr>
        <p:spPr>
          <a:xfrm>
            <a:off x="4959282" y="2978736"/>
            <a:ext cx="76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9" name="Google Shape;2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800" y="1275113"/>
            <a:ext cx="3652024" cy="21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699" y="796775"/>
            <a:ext cx="4013449" cy="213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0"/>
          <p:cNvSpPr txBox="1"/>
          <p:nvPr/>
        </p:nvSpPr>
        <p:spPr>
          <a:xfrm flipH="1" rot="-5400000">
            <a:off x="170150" y="2484300"/>
            <a:ext cx="656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2023</a:t>
            </a:r>
            <a:endParaRPr sz="12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throom Remodel Project Proposal by Slidesgo">
  <a:themeElements>
    <a:clrScheme name="Simple Light">
      <a:dk1>
        <a:srgbClr val="D9D9D9"/>
      </a:dk1>
      <a:lt1>
        <a:srgbClr val="0A0A0A"/>
      </a:lt1>
      <a:dk2>
        <a:srgbClr val="FFFFFF"/>
      </a:dk2>
      <a:lt2>
        <a:srgbClr val="858484"/>
      </a:lt2>
      <a:accent1>
        <a:srgbClr val="B6B5B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A0A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